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1"/>
  </p:notesMasterIdLst>
  <p:sldIdLst>
    <p:sldId id="434" r:id="rId3"/>
    <p:sldId id="1100" r:id="rId4"/>
    <p:sldId id="1099" r:id="rId5"/>
    <p:sldId id="1106" r:id="rId6"/>
    <p:sldId id="1116" r:id="rId7"/>
    <p:sldId id="874" r:id="rId8"/>
    <p:sldId id="1117" r:id="rId9"/>
    <p:sldId id="1105" r:id="rId1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>
        <p:scale>
          <a:sx n="90" d="100"/>
          <a:sy n="90" d="100"/>
        </p:scale>
        <p:origin x="1230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985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191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4534136" y="6609919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11653.zip" TargetMode="External"/><Relationship Id="rId13" Type="http://schemas.openxmlformats.org/officeDocument/2006/relationships/hyperlink" Target="https://www.3gpp.org/ftp/Information/WI_Sheet/SP-220705.zip" TargetMode="External"/><Relationship Id="rId18" Type="http://schemas.openxmlformats.org/officeDocument/2006/relationships/hyperlink" Target="https://www.3gpp.org/ftp/Information/WI_Sheet/SP-220352.zip" TargetMode="External"/><Relationship Id="rId26" Type="http://schemas.openxmlformats.org/officeDocument/2006/relationships/hyperlink" Target="https://www.3gpp.org/ftp/Information/WI_Sheet/SP-211649.zip" TargetMode="External"/><Relationship Id="rId3" Type="http://schemas.openxmlformats.org/officeDocument/2006/relationships/hyperlink" Target="https://www.3gpp.org/ftp/Information/WI_Sheet/SP-211651.zip" TargetMode="External"/><Relationship Id="rId21" Type="http://schemas.openxmlformats.org/officeDocument/2006/relationships/hyperlink" Target="https://www.3gpp.org/ftp/Information/WI_Sheet/SP-220419.zip" TargetMode="External"/><Relationship Id="rId7" Type="http://schemas.openxmlformats.org/officeDocument/2006/relationships/hyperlink" Target="https://www.3gpp.org/ftp/Information/WI_Sheet/SP-220069.zip" TargetMode="External"/><Relationship Id="rId12" Type="http://schemas.openxmlformats.org/officeDocument/2006/relationships/hyperlink" Target="https://www.3gpp.org/ftp/Information/WI_Sheet/SP-220073.zip" TargetMode="External"/><Relationship Id="rId17" Type="http://schemas.openxmlformats.org/officeDocument/2006/relationships/hyperlink" Target="https://www.3gpp.org/ftp/Information/WI_Sheet/SP-220417.zip" TargetMode="External"/><Relationship Id="rId25" Type="http://schemas.openxmlformats.org/officeDocument/2006/relationships/hyperlink" Target="https://www.3gpp.org/ftp/Information/WI_Sheet/SP-220418.zip" TargetMode="External"/><Relationship Id="rId2" Type="http://schemas.openxmlformats.org/officeDocument/2006/relationships/hyperlink" Target="https://www.3gpp.org/ftp/Information/WI_Sheet/SP-211639.zip" TargetMode="External"/><Relationship Id="rId16" Type="http://schemas.openxmlformats.org/officeDocument/2006/relationships/hyperlink" Target="https://www.3gpp.org/ftp/Information/WI_Sheet/SP-211612.zip" TargetMode="External"/><Relationship Id="rId20" Type="http://schemas.openxmlformats.org/officeDocument/2006/relationships/hyperlink" Target="https://www.3gpp.org/ftp/Information/WI_Sheet/SP-211636.zip" TargetMode="External"/><Relationship Id="rId29" Type="http://schemas.openxmlformats.org/officeDocument/2006/relationships/hyperlink" Target="https://www.3gpp.org/ftp/Information/WI_Sheet/SP-211654.zip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www.3gpp.org/ftp/Information/WI_Sheet/SP-211647.zip" TargetMode="External"/><Relationship Id="rId11" Type="http://schemas.openxmlformats.org/officeDocument/2006/relationships/hyperlink" Target="https://www.3gpp.org/ftp/Information/WI_Sheet/SP-220072.zip" TargetMode="External"/><Relationship Id="rId24" Type="http://schemas.openxmlformats.org/officeDocument/2006/relationships/hyperlink" Target="https://www.3gpp.org/ftp/Information/WI_Sheet/SP-220678.zip" TargetMode="External"/><Relationship Id="rId5" Type="http://schemas.openxmlformats.org/officeDocument/2006/relationships/hyperlink" Target="https://www.3gpp.org/ftp/Information/WI_Sheet/SP-211632.zip" TargetMode="External"/><Relationship Id="rId15" Type="http://schemas.openxmlformats.org/officeDocument/2006/relationships/hyperlink" Target="https://www.3gpp.org/ftp/Information/WI_Sheet/SP-220288.zip" TargetMode="External"/><Relationship Id="rId23" Type="http://schemas.openxmlformats.org/officeDocument/2006/relationships/hyperlink" Target="https://www.3gpp.org/ftp/Information/WI_Sheet/SP-220647.zip" TargetMode="External"/><Relationship Id="rId28" Type="http://schemas.openxmlformats.org/officeDocument/2006/relationships/hyperlink" Target="https://www.3gpp.org/ftp/Information/WI_Sheet/SP-211633.zip" TargetMode="External"/><Relationship Id="rId10" Type="http://schemas.openxmlformats.org/officeDocument/2006/relationships/hyperlink" Target="https://www.3gpp.org/ftp/Information/WI_Sheet/SP-220071.zip" TargetMode="External"/><Relationship Id="rId19" Type="http://schemas.openxmlformats.org/officeDocument/2006/relationships/hyperlink" Target="https://www.3gpp.org/ftp/Information/WI_Sheet/SP-211634.zip" TargetMode="External"/><Relationship Id="rId4" Type="http://schemas.openxmlformats.org/officeDocument/2006/relationships/hyperlink" Target="https://www.3gpp.org/ftp/Information/WI_Sheet/SP-211643.zip" TargetMode="External"/><Relationship Id="rId9" Type="http://schemas.openxmlformats.org/officeDocument/2006/relationships/hyperlink" Target="https://www.3gpp.org/ftp/Information/WI_Sheet/SP-211603.zip" TargetMode="External"/><Relationship Id="rId14" Type="http://schemas.openxmlformats.org/officeDocument/2006/relationships/hyperlink" Target="https://www.3gpp.org/ftp/Information/WI_Sheet/SP-220074.zip" TargetMode="External"/><Relationship Id="rId22" Type="http://schemas.openxmlformats.org/officeDocument/2006/relationships/hyperlink" Target="https://www.3gpp.org/ftp/Information/WI_Sheet/SP-211595.zip" TargetMode="External"/><Relationship Id="rId27" Type="http://schemas.openxmlformats.org/officeDocument/2006/relationships/hyperlink" Target="https://www.3gpp.org/ftp/Information/WI_Sheet/SP-220415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6533" y="2519914"/>
            <a:ext cx="10092266" cy="1470025"/>
          </a:xfrm>
        </p:spPr>
        <p:txBody>
          <a:bodyPr/>
          <a:lstStyle/>
          <a:p>
            <a:r>
              <a:rPr lang="en-US" dirty="0"/>
              <a:t>SA2 Chair inputs on Rel-18 study progress and a way forward proposal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2125" y="4235472"/>
            <a:ext cx="11892588" cy="1752600"/>
          </a:xfrm>
        </p:spPr>
        <p:txBody>
          <a:bodyPr/>
          <a:lstStyle/>
          <a:p>
            <a:r>
              <a:rPr lang="en-US" dirty="0"/>
              <a:t>Puneet Jain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6915116" y="222839"/>
            <a:ext cx="7946290" cy="761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6120130" algn="r"/>
              </a:tabLst>
            </a:pP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TSG SA Meeting #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98-e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		SP-221296</a:t>
            </a:r>
            <a:endParaRPr lang="en-US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Dec 13 –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19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,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754" y="272795"/>
            <a:ext cx="11706046" cy="639488"/>
          </a:xfrm>
        </p:spPr>
        <p:txBody>
          <a:bodyPr/>
          <a:lstStyle/>
          <a:p>
            <a:r>
              <a:rPr lang="en-US" dirty="0"/>
              <a:t>Rel-18 timelines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98D965B-CAE1-4FC0-8C74-61F42B663A79}"/>
              </a:ext>
            </a:extLst>
          </p:cNvPr>
          <p:cNvGrpSpPr/>
          <p:nvPr/>
        </p:nvGrpSpPr>
        <p:grpSpPr>
          <a:xfrm>
            <a:off x="2884300" y="1779985"/>
            <a:ext cx="9594222" cy="4599045"/>
            <a:chOff x="2872021" y="1857945"/>
            <a:chExt cx="8209332" cy="2794397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4EA0A06-006D-44AF-BDE3-18F3C600E4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00331" y="1857945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9913296-C9C8-40E5-904A-F125D748ECD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66906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E8CF8F-3F86-4CA3-93CA-6BA9EDE198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72021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66DA1DF-4C84-4725-A7B9-64C8C742B6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4970" y="1867470"/>
              <a:ext cx="2500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53B19A5-1CB1-45FA-83D4-6D2F4E620D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56731" y="1867470"/>
              <a:ext cx="25003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4918044-F501-4799-8DB1-AAD0392AB7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8490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AC472A88-22BA-4210-B5E1-985EEF2654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40249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A494FE0-4D6D-4B2B-A234-862E89EB5B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82008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B6E9666-43A7-472A-842D-3DB3C1966C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23768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7433520-917C-45CB-8C09-876A6CE2AB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91721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E7DA72F-4F2E-49E8-A68E-1AEF7338B5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07287" y="1867470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59809EC-81D0-44CD-845A-7BE1CFC08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55159" y="1859738"/>
              <a:ext cx="26194" cy="27848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9" name="TextBox 7">
            <a:extLst>
              <a:ext uri="{FF2B5EF4-FFF2-40B4-BE49-F238E27FC236}">
                <a16:creationId xmlns:a16="http://schemas.microsoft.com/office/drawing/2014/main" id="{CC5C716D-F44D-4B57-A553-511346897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1636" y="1285905"/>
            <a:ext cx="826555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SA#92-e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Jun/2021</a:t>
            </a:r>
          </a:p>
        </p:txBody>
      </p:sp>
      <p:sp>
        <p:nvSpPr>
          <p:cNvPr id="40" name="TextBox 8">
            <a:extLst>
              <a:ext uri="{FF2B5EF4-FFF2-40B4-BE49-F238E27FC236}">
                <a16:creationId xmlns:a16="http://schemas.microsoft.com/office/drawing/2014/main" id="{7D96482B-F685-4CE9-BBBD-E1474C115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135" y="1285905"/>
            <a:ext cx="850910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SA#93e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Sep/2021</a:t>
            </a:r>
          </a:p>
        </p:txBody>
      </p:sp>
      <p:sp>
        <p:nvSpPr>
          <p:cNvPr id="41" name="TextBox 9">
            <a:extLst>
              <a:ext uri="{FF2B5EF4-FFF2-40B4-BE49-F238E27FC236}">
                <a16:creationId xmlns:a16="http://schemas.microsoft.com/office/drawing/2014/main" id="{FCF955AF-1721-40F5-A6BC-331B6E8A8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7872" y="1285905"/>
            <a:ext cx="852784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SA#94-e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Dec/2021</a:t>
            </a:r>
          </a:p>
        </p:txBody>
      </p:sp>
      <p:sp>
        <p:nvSpPr>
          <p:cNvPr id="42" name="TextBox 10">
            <a:extLst>
              <a:ext uri="{FF2B5EF4-FFF2-40B4-BE49-F238E27FC236}">
                <a16:creationId xmlns:a16="http://schemas.microsoft.com/office/drawing/2014/main" id="{946F2CE5-3B41-487F-8476-7F85CC848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1293" y="1285905"/>
            <a:ext cx="845289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Mar/2022</a:t>
            </a:r>
          </a:p>
        </p:txBody>
      </p:sp>
      <p:sp>
        <p:nvSpPr>
          <p:cNvPr id="43" name="TextBox 11">
            <a:extLst>
              <a:ext uri="{FF2B5EF4-FFF2-40B4-BE49-F238E27FC236}">
                <a16:creationId xmlns:a16="http://schemas.microsoft.com/office/drawing/2014/main" id="{46C99BFA-9A42-49D3-B196-009146A830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0334" y="1285905"/>
            <a:ext cx="826555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Jun/2022</a:t>
            </a:r>
          </a:p>
        </p:txBody>
      </p:sp>
      <p:sp>
        <p:nvSpPr>
          <p:cNvPr id="44" name="TextBox 12">
            <a:extLst>
              <a:ext uri="{FF2B5EF4-FFF2-40B4-BE49-F238E27FC236}">
                <a16:creationId xmlns:a16="http://schemas.microsoft.com/office/drawing/2014/main" id="{1A8360A4-1976-49EB-8E8B-FA82CB999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833" y="1285905"/>
            <a:ext cx="850910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Sep/2022</a:t>
            </a:r>
          </a:p>
        </p:txBody>
      </p:sp>
      <p:sp>
        <p:nvSpPr>
          <p:cNvPr id="45" name="TextBox 13">
            <a:extLst>
              <a:ext uri="{FF2B5EF4-FFF2-40B4-BE49-F238E27FC236}">
                <a16:creationId xmlns:a16="http://schemas.microsoft.com/office/drawing/2014/main" id="{82A76FC0-0B4A-421E-8BD8-83DB28DE3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5876" y="1285905"/>
            <a:ext cx="852783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Dec/2022</a:t>
            </a:r>
          </a:p>
        </p:txBody>
      </p:sp>
      <p:sp>
        <p:nvSpPr>
          <p:cNvPr id="46" name="TextBox 14">
            <a:extLst>
              <a:ext uri="{FF2B5EF4-FFF2-40B4-BE49-F238E27FC236}">
                <a16:creationId xmlns:a16="http://schemas.microsoft.com/office/drawing/2014/main" id="{1BF98A0B-FDD0-4C97-BC4A-DA3F38C37A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9297" y="1285905"/>
            <a:ext cx="845291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SA#99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Mar/2023</a:t>
            </a:r>
          </a:p>
        </p:txBody>
      </p:sp>
      <p:sp>
        <p:nvSpPr>
          <p:cNvPr id="47" name="Rounded Rectangle 17">
            <a:extLst>
              <a:ext uri="{FF2B5EF4-FFF2-40B4-BE49-F238E27FC236}">
                <a16:creationId xmlns:a16="http://schemas.microsoft.com/office/drawing/2014/main" id="{5C6AA700-715D-43CF-AB0C-686232AB8A89}"/>
              </a:ext>
            </a:extLst>
          </p:cNvPr>
          <p:cNvSpPr/>
          <p:nvPr/>
        </p:nvSpPr>
        <p:spPr>
          <a:xfrm>
            <a:off x="2460171" y="1913478"/>
            <a:ext cx="797046" cy="7779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R17 </a:t>
            </a:r>
          </a:p>
          <a:p>
            <a:pPr algn="ctr">
              <a:defRPr/>
            </a:pPr>
            <a:r>
              <a:rPr lang="en-US" sz="900" dirty="0"/>
              <a:t>stage 2</a:t>
            </a:r>
          </a:p>
          <a:p>
            <a:pPr algn="ctr">
              <a:defRPr/>
            </a:pPr>
            <a:r>
              <a:rPr lang="en-US" sz="900" dirty="0"/>
              <a:t>freeze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24BD56DB-A87C-4A2E-8239-2594841FA905}"/>
              </a:ext>
            </a:extLst>
          </p:cNvPr>
          <p:cNvSpPr/>
          <p:nvPr/>
        </p:nvSpPr>
        <p:spPr>
          <a:xfrm>
            <a:off x="5072743" y="1913478"/>
            <a:ext cx="792107" cy="7779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R17 </a:t>
            </a:r>
          </a:p>
          <a:p>
            <a:pPr algn="ctr">
              <a:defRPr/>
            </a:pPr>
            <a:r>
              <a:rPr lang="en-US" sz="900" dirty="0"/>
              <a:t>stage 3</a:t>
            </a:r>
          </a:p>
          <a:p>
            <a:pPr algn="ctr">
              <a:defRPr/>
            </a:pPr>
            <a:r>
              <a:rPr lang="en-US" sz="900" dirty="0"/>
              <a:t>freeze</a:t>
            </a: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B0BBAFB9-DF6E-4BE7-9A42-C5A8D585A5CB}"/>
              </a:ext>
            </a:extLst>
          </p:cNvPr>
          <p:cNvSpPr/>
          <p:nvPr/>
        </p:nvSpPr>
        <p:spPr>
          <a:xfrm>
            <a:off x="6012347" y="1913478"/>
            <a:ext cx="722179" cy="7779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R17 code</a:t>
            </a:r>
          </a:p>
          <a:p>
            <a:pPr algn="ctr">
              <a:defRPr/>
            </a:pPr>
            <a:r>
              <a:rPr lang="en-US" sz="900" dirty="0"/>
              <a:t>freeze</a:t>
            </a:r>
          </a:p>
        </p:txBody>
      </p:sp>
      <p:sp>
        <p:nvSpPr>
          <p:cNvPr id="50" name="Rounded Rectangle 23">
            <a:extLst>
              <a:ext uri="{FF2B5EF4-FFF2-40B4-BE49-F238E27FC236}">
                <a16:creationId xmlns:a16="http://schemas.microsoft.com/office/drawing/2014/main" id="{B817FC6A-3AC4-4504-BE88-FD5315B670E7}"/>
              </a:ext>
            </a:extLst>
          </p:cNvPr>
          <p:cNvSpPr/>
          <p:nvPr/>
        </p:nvSpPr>
        <p:spPr>
          <a:xfrm>
            <a:off x="4272996" y="3960378"/>
            <a:ext cx="908604" cy="10150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stage 1</a:t>
            </a:r>
          </a:p>
          <a:p>
            <a:pPr algn="ctr">
              <a:defRPr/>
            </a:pPr>
            <a:r>
              <a:rPr lang="en-US" sz="900" dirty="0"/>
              <a:t>100%; </a:t>
            </a:r>
          </a:p>
          <a:p>
            <a:pPr algn="ctr">
              <a:defRPr/>
            </a:pPr>
            <a:r>
              <a:rPr lang="en-US" sz="900" dirty="0"/>
              <a:t>SA2 SIDs prioritization</a:t>
            </a:r>
          </a:p>
        </p:txBody>
      </p:sp>
      <p:sp>
        <p:nvSpPr>
          <p:cNvPr id="51" name="Rounded Rectangle 24">
            <a:extLst>
              <a:ext uri="{FF2B5EF4-FFF2-40B4-BE49-F238E27FC236}">
                <a16:creationId xmlns:a16="http://schemas.microsoft.com/office/drawing/2014/main" id="{68F340EB-9CBB-4291-B2F7-30D3CAEAE1AE}"/>
              </a:ext>
            </a:extLst>
          </p:cNvPr>
          <p:cNvSpPr/>
          <p:nvPr/>
        </p:nvSpPr>
        <p:spPr>
          <a:xfrm>
            <a:off x="8416487" y="3960378"/>
            <a:ext cx="955506" cy="105185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R18 stage 2</a:t>
            </a:r>
          </a:p>
          <a:p>
            <a:pPr algn="ctr">
              <a:defRPr/>
            </a:pPr>
            <a:r>
              <a:rPr lang="en-US" sz="900" dirty="0"/>
              <a:t>Functional freeze</a:t>
            </a:r>
          </a:p>
        </p:txBody>
      </p:sp>
      <p:sp>
        <p:nvSpPr>
          <p:cNvPr id="52" name="Rounded Rectangle 25">
            <a:extLst>
              <a:ext uri="{FF2B5EF4-FFF2-40B4-BE49-F238E27FC236}">
                <a16:creationId xmlns:a16="http://schemas.microsoft.com/office/drawing/2014/main" id="{530700CF-E61E-4C6E-B66E-893DC63E229A}"/>
              </a:ext>
            </a:extLst>
          </p:cNvPr>
          <p:cNvSpPr/>
          <p:nvPr/>
        </p:nvSpPr>
        <p:spPr>
          <a:xfrm>
            <a:off x="11212286" y="3960378"/>
            <a:ext cx="697858" cy="10150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R18 stage 3</a:t>
            </a:r>
          </a:p>
          <a:p>
            <a:pPr algn="ctr">
              <a:defRPr/>
            </a:pPr>
            <a:r>
              <a:rPr lang="en-US" sz="900" dirty="0"/>
              <a:t>freeze</a:t>
            </a:r>
          </a:p>
        </p:txBody>
      </p:sp>
      <p:sp>
        <p:nvSpPr>
          <p:cNvPr id="53" name="Rounded Rectangle 26">
            <a:extLst>
              <a:ext uri="{FF2B5EF4-FFF2-40B4-BE49-F238E27FC236}">
                <a16:creationId xmlns:a16="http://schemas.microsoft.com/office/drawing/2014/main" id="{90EE6A61-1B8D-4E18-8960-70AEEEA77BB8}"/>
              </a:ext>
            </a:extLst>
          </p:cNvPr>
          <p:cNvSpPr/>
          <p:nvPr/>
        </p:nvSpPr>
        <p:spPr>
          <a:xfrm>
            <a:off x="3403322" y="3960378"/>
            <a:ext cx="822364" cy="99047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stage 1</a:t>
            </a:r>
          </a:p>
          <a:p>
            <a:pPr algn="ctr">
              <a:defRPr/>
            </a:pPr>
            <a:r>
              <a:rPr lang="en-US" sz="900" dirty="0"/>
              <a:t>&gt;= 80%; SA2 SIDs Discussion</a:t>
            </a:r>
          </a:p>
        </p:txBody>
      </p:sp>
      <p:sp>
        <p:nvSpPr>
          <p:cNvPr id="54" name="TextBox 27">
            <a:extLst>
              <a:ext uri="{FF2B5EF4-FFF2-40B4-BE49-F238E27FC236}">
                <a16:creationId xmlns:a16="http://schemas.microsoft.com/office/drawing/2014/main" id="{B0E2741C-602B-4761-94AF-EC73C442E1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8339" y="1285905"/>
            <a:ext cx="826555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SA#100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Jun/2023</a:t>
            </a:r>
          </a:p>
        </p:txBody>
      </p:sp>
      <p:sp>
        <p:nvSpPr>
          <p:cNvPr id="55" name="Rounded Rectangle 28">
            <a:extLst>
              <a:ext uri="{FF2B5EF4-FFF2-40B4-BE49-F238E27FC236}">
                <a16:creationId xmlns:a16="http://schemas.microsoft.com/office/drawing/2014/main" id="{5341AF7A-4172-4EA3-9069-86ED5C0E22A2}"/>
              </a:ext>
            </a:extLst>
          </p:cNvPr>
          <p:cNvSpPr/>
          <p:nvPr/>
        </p:nvSpPr>
        <p:spPr>
          <a:xfrm>
            <a:off x="3346271" y="2874018"/>
            <a:ext cx="857152" cy="77641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SA</a:t>
            </a:r>
          </a:p>
          <a:p>
            <a:pPr algn="ctr">
              <a:defRPr/>
            </a:pPr>
            <a:r>
              <a:rPr lang="en-US" sz="900" dirty="0"/>
              <a:t>Rel-18</a:t>
            </a:r>
          </a:p>
          <a:p>
            <a:pPr algn="ctr">
              <a:defRPr/>
            </a:pPr>
            <a:r>
              <a:rPr lang="en-US" sz="900" dirty="0"/>
              <a:t>Workshop</a:t>
            </a:r>
          </a:p>
        </p:txBody>
      </p:sp>
      <p:sp>
        <p:nvSpPr>
          <p:cNvPr id="56" name="Rounded Rectangle 29">
            <a:extLst>
              <a:ext uri="{FF2B5EF4-FFF2-40B4-BE49-F238E27FC236}">
                <a16:creationId xmlns:a16="http://schemas.microsoft.com/office/drawing/2014/main" id="{3BCFEF62-1D85-41F2-88DE-06B33B64CB13}"/>
              </a:ext>
            </a:extLst>
          </p:cNvPr>
          <p:cNvSpPr/>
          <p:nvPr/>
        </p:nvSpPr>
        <p:spPr>
          <a:xfrm>
            <a:off x="2433460" y="2874018"/>
            <a:ext cx="846019" cy="77641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RAN</a:t>
            </a:r>
          </a:p>
          <a:p>
            <a:pPr algn="ctr">
              <a:defRPr/>
            </a:pPr>
            <a:r>
              <a:rPr lang="en-US" sz="900" dirty="0"/>
              <a:t>Rel-18</a:t>
            </a:r>
          </a:p>
          <a:p>
            <a:pPr algn="ctr">
              <a:defRPr/>
            </a:pPr>
            <a:r>
              <a:rPr lang="en-US" sz="900" dirty="0"/>
              <a:t>Workshop</a:t>
            </a:r>
          </a:p>
        </p:txBody>
      </p:sp>
      <p:sp>
        <p:nvSpPr>
          <p:cNvPr id="57" name="TextBox 19">
            <a:extLst>
              <a:ext uri="{FF2B5EF4-FFF2-40B4-BE49-F238E27FC236}">
                <a16:creationId xmlns:a16="http://schemas.microsoft.com/office/drawing/2014/main" id="{451D4FB4-73D1-4F84-BFBC-C5ADF0FAB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817" y="4215854"/>
            <a:ext cx="731011" cy="51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timeline</a:t>
            </a:r>
          </a:p>
        </p:txBody>
      </p:sp>
      <p:sp>
        <p:nvSpPr>
          <p:cNvPr id="58" name="Rounded Rectangle 31">
            <a:extLst>
              <a:ext uri="{FF2B5EF4-FFF2-40B4-BE49-F238E27FC236}">
                <a16:creationId xmlns:a16="http://schemas.microsoft.com/office/drawing/2014/main" id="{2CC46E78-212E-4EA4-8C36-043484616607}"/>
              </a:ext>
            </a:extLst>
          </p:cNvPr>
          <p:cNvSpPr/>
          <p:nvPr/>
        </p:nvSpPr>
        <p:spPr>
          <a:xfrm>
            <a:off x="4272995" y="2874018"/>
            <a:ext cx="820973" cy="77641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Rel-18</a:t>
            </a:r>
          </a:p>
          <a:p>
            <a:pPr algn="ctr">
              <a:defRPr/>
            </a:pPr>
            <a:r>
              <a:rPr lang="en-US" sz="900" dirty="0"/>
              <a:t>content agreed</a:t>
            </a:r>
          </a:p>
        </p:txBody>
      </p:sp>
      <p:sp>
        <p:nvSpPr>
          <p:cNvPr id="59" name="TextBox 32">
            <a:extLst>
              <a:ext uri="{FF2B5EF4-FFF2-40B4-BE49-F238E27FC236}">
                <a16:creationId xmlns:a16="http://schemas.microsoft.com/office/drawing/2014/main" id="{B8C1C506-1D7A-4F5D-B4BB-DA1DE1A7B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817" y="2068453"/>
            <a:ext cx="877138" cy="51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Rel-17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Schedule </a:t>
            </a:r>
          </a:p>
        </p:txBody>
      </p:sp>
      <p:sp>
        <p:nvSpPr>
          <p:cNvPr id="63" name="TextBox 61">
            <a:extLst>
              <a:ext uri="{FF2B5EF4-FFF2-40B4-BE49-F238E27FC236}">
                <a16:creationId xmlns:a16="http://schemas.microsoft.com/office/drawing/2014/main" id="{66BFA0C7-41E0-41DC-A2A1-446CAC9983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028" y="3021321"/>
            <a:ext cx="794707" cy="51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Rel-18 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Planning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85C4E55-2244-44FE-AD69-45C21E31934C}"/>
              </a:ext>
            </a:extLst>
          </p:cNvPr>
          <p:cNvSpPr txBox="1"/>
          <p:nvPr/>
        </p:nvSpPr>
        <p:spPr>
          <a:xfrm>
            <a:off x="3189034" y="2120623"/>
            <a:ext cx="894722" cy="29748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900" dirty="0"/>
              <a:t>exceptions</a:t>
            </a:r>
            <a:endParaRPr lang="en-US" sz="1800" dirty="0"/>
          </a:p>
        </p:txBody>
      </p:sp>
      <p:sp>
        <p:nvSpPr>
          <p:cNvPr id="65" name="Rounded Rectangle 40">
            <a:extLst>
              <a:ext uri="{FF2B5EF4-FFF2-40B4-BE49-F238E27FC236}">
                <a16:creationId xmlns:a16="http://schemas.microsoft.com/office/drawing/2014/main" id="{7B2CF443-C73A-4A5E-9635-10BFE932687E}"/>
              </a:ext>
            </a:extLst>
          </p:cNvPr>
          <p:cNvSpPr/>
          <p:nvPr/>
        </p:nvSpPr>
        <p:spPr>
          <a:xfrm>
            <a:off x="2444592" y="3960378"/>
            <a:ext cx="905855" cy="99047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S1 normative ongoing; </a:t>
            </a:r>
          </a:p>
          <a:p>
            <a:pPr algn="ctr">
              <a:defRPr/>
            </a:pPr>
            <a:r>
              <a:rPr lang="en-US" sz="900" dirty="0"/>
              <a:t>SA2 SID Discussion</a:t>
            </a:r>
          </a:p>
        </p:txBody>
      </p:sp>
      <p:sp>
        <p:nvSpPr>
          <p:cNvPr id="66" name="TextBox 27">
            <a:extLst>
              <a:ext uri="{FF2B5EF4-FFF2-40B4-BE49-F238E27FC236}">
                <a16:creationId xmlns:a16="http://schemas.microsoft.com/office/drawing/2014/main" id="{D12AA483-F6B3-4119-B326-0CC6A11B93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33926" y="1285905"/>
            <a:ext cx="850910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SA#101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Sep/2023</a:t>
            </a:r>
          </a:p>
        </p:txBody>
      </p:sp>
      <p:sp>
        <p:nvSpPr>
          <p:cNvPr id="68" name="TextBox 27">
            <a:extLst>
              <a:ext uri="{FF2B5EF4-FFF2-40B4-BE49-F238E27FC236}">
                <a16:creationId xmlns:a16="http://schemas.microsoft.com/office/drawing/2014/main" id="{5B64EC32-9451-496A-969A-F4AF27A49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0141" y="1273630"/>
            <a:ext cx="852783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SA#102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Dec/2023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0F69097-9A6A-404C-B45F-72DB8DC79338}"/>
              </a:ext>
            </a:extLst>
          </p:cNvPr>
          <p:cNvSpPr txBox="1"/>
          <p:nvPr/>
        </p:nvSpPr>
        <p:spPr>
          <a:xfrm>
            <a:off x="9392473" y="4263630"/>
            <a:ext cx="820919" cy="4759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900" dirty="0">
                <a:latin typeface="+mn-lt"/>
              </a:rPr>
              <a:t>Exceptions</a:t>
            </a:r>
          </a:p>
          <a:p>
            <a:pPr algn="ctr">
              <a:defRPr/>
            </a:pPr>
            <a:r>
              <a:rPr lang="en-US" sz="900" dirty="0">
                <a:latin typeface="+mn-lt"/>
              </a:rPr>
              <a:t>(if any)</a:t>
            </a:r>
            <a:endParaRPr lang="en-US" sz="1800" dirty="0">
              <a:latin typeface="+mn-lt"/>
            </a:endParaRPr>
          </a:p>
        </p:txBody>
      </p:sp>
      <p:sp>
        <p:nvSpPr>
          <p:cNvPr id="70" name="Rounded Rectangle 24">
            <a:extLst>
              <a:ext uri="{FF2B5EF4-FFF2-40B4-BE49-F238E27FC236}">
                <a16:creationId xmlns:a16="http://schemas.microsoft.com/office/drawing/2014/main" id="{009172C9-1D4D-4BF2-B30E-5CC1C3002FF2}"/>
              </a:ext>
            </a:extLst>
          </p:cNvPr>
          <p:cNvSpPr/>
          <p:nvPr/>
        </p:nvSpPr>
        <p:spPr>
          <a:xfrm>
            <a:off x="6694059" y="3974242"/>
            <a:ext cx="1043512" cy="105185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R18 stage 2</a:t>
            </a:r>
          </a:p>
          <a:p>
            <a:pPr algn="ctr">
              <a:defRPr/>
            </a:pPr>
            <a:r>
              <a:rPr lang="en-US" sz="900" dirty="0"/>
              <a:t>SID Completion </a:t>
            </a:r>
          </a:p>
          <a:p>
            <a:pPr algn="ctr">
              <a:defRPr/>
            </a:pPr>
            <a:r>
              <a:rPr lang="en-US" sz="900" dirty="0"/>
              <a:t>/WIDs Approval</a:t>
            </a:r>
          </a:p>
        </p:txBody>
      </p:sp>
      <p:sp>
        <p:nvSpPr>
          <p:cNvPr id="72" name="TextBox 27">
            <a:extLst>
              <a:ext uri="{FF2B5EF4-FFF2-40B4-BE49-F238E27FC236}">
                <a16:creationId xmlns:a16="http://schemas.microsoft.com/office/drawing/2014/main" id="{7298BF40-F315-4F21-A441-07C629C0A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76052" y="1275941"/>
            <a:ext cx="845291" cy="515638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SA#103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Mar/2024</a:t>
            </a:r>
          </a:p>
        </p:txBody>
      </p:sp>
      <p:sp>
        <p:nvSpPr>
          <p:cNvPr id="67" name="Rounded Rectangle 58">
            <a:extLst>
              <a:ext uri="{FF2B5EF4-FFF2-40B4-BE49-F238E27FC236}">
                <a16:creationId xmlns:a16="http://schemas.microsoft.com/office/drawing/2014/main" id="{323F8A8E-EA7E-45F6-B5E8-21EC36280A93}"/>
              </a:ext>
            </a:extLst>
          </p:cNvPr>
          <p:cNvSpPr/>
          <p:nvPr/>
        </p:nvSpPr>
        <p:spPr>
          <a:xfrm>
            <a:off x="12123138" y="3960378"/>
            <a:ext cx="723570" cy="10150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R18 code</a:t>
            </a:r>
          </a:p>
          <a:p>
            <a:pPr algn="ctr">
              <a:defRPr/>
            </a:pPr>
            <a:r>
              <a:rPr lang="en-US" sz="900" dirty="0"/>
              <a:t>freeze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19CEF8B2-862B-4BCD-90AB-871C1660D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8192" y="5138335"/>
            <a:ext cx="3484694" cy="281916"/>
          </a:xfrm>
          <a:prstGeom prst="chevron">
            <a:avLst>
              <a:gd name="adj" fmla="val 49961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900" dirty="0">
                <a:cs typeface="Arial" panose="020B0604020202020204" pitchFamily="34" charset="0"/>
              </a:rPr>
              <a:t>R18 Stage 2 Study Phase</a:t>
            </a:r>
          </a:p>
        </p:txBody>
      </p:sp>
      <p:sp>
        <p:nvSpPr>
          <p:cNvPr id="77" name="Chevron 60">
            <a:extLst>
              <a:ext uri="{FF2B5EF4-FFF2-40B4-BE49-F238E27FC236}">
                <a16:creationId xmlns:a16="http://schemas.microsoft.com/office/drawing/2014/main" id="{9DB7E7F7-83E4-4910-8916-ED4AB927D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9357" y="5448779"/>
            <a:ext cx="1844293" cy="268010"/>
          </a:xfrm>
          <a:prstGeom prst="chevron">
            <a:avLst>
              <a:gd name="adj" fmla="val 49961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900" dirty="0">
                <a:cs typeface="Arial" panose="020B0604020202020204" pitchFamily="34" charset="0"/>
              </a:rPr>
              <a:t>R18 Stage 2 Normative Phase</a:t>
            </a:r>
          </a:p>
        </p:txBody>
      </p:sp>
      <p:sp>
        <p:nvSpPr>
          <p:cNvPr id="78" name="Chevron 60">
            <a:extLst>
              <a:ext uri="{FF2B5EF4-FFF2-40B4-BE49-F238E27FC236}">
                <a16:creationId xmlns:a16="http://schemas.microsoft.com/office/drawing/2014/main" id="{6F65104B-5F94-462F-BDDF-6A1BA4336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7140" y="5877251"/>
            <a:ext cx="1746690" cy="437140"/>
          </a:xfrm>
          <a:prstGeom prst="chevron">
            <a:avLst>
              <a:gd name="adj" fmla="val 49961"/>
            </a:avLst>
          </a:prstGeom>
          <a:solidFill>
            <a:srgbClr val="FFC000"/>
          </a:solidFill>
          <a:ln>
            <a:noFill/>
          </a:ln>
        </p:spPr>
        <p:txBody>
          <a:bodyPr lIns="0" rIns="0"/>
          <a:lstStyle/>
          <a:p>
            <a:pPr algn="ctr"/>
            <a:r>
              <a:rPr lang="fr-FR" altLang="en-US" sz="900" dirty="0">
                <a:cs typeface="Arial" panose="020B0604020202020204" pitchFamily="34" charset="0"/>
              </a:rPr>
              <a:t>TEI18 propsoal submission/approval</a:t>
            </a:r>
          </a:p>
        </p:txBody>
      </p:sp>
      <p:sp>
        <p:nvSpPr>
          <p:cNvPr id="79" name="Chevron 60">
            <a:extLst>
              <a:ext uri="{FF2B5EF4-FFF2-40B4-BE49-F238E27FC236}">
                <a16:creationId xmlns:a16="http://schemas.microsoft.com/office/drawing/2014/main" id="{B40896A6-5BFE-4878-A387-8481CA665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0998" y="5950110"/>
            <a:ext cx="1746690" cy="268010"/>
          </a:xfrm>
          <a:prstGeom prst="chevron">
            <a:avLst>
              <a:gd name="adj" fmla="val 49961"/>
            </a:avLst>
          </a:prstGeom>
          <a:solidFill>
            <a:srgbClr val="FFC000"/>
          </a:solidFill>
          <a:ln>
            <a:noFill/>
          </a:ln>
        </p:spPr>
        <p:txBody>
          <a:bodyPr lIns="0" rIns="0"/>
          <a:lstStyle/>
          <a:p>
            <a:pPr algn="ctr"/>
            <a:r>
              <a:rPr lang="fr-FR" altLang="en-US" sz="900" dirty="0">
                <a:cs typeface="Arial" panose="020B0604020202020204" pitchFamily="34" charset="0"/>
              </a:rPr>
              <a:t>TEI18 handling</a:t>
            </a:r>
          </a:p>
        </p:txBody>
      </p:sp>
      <p:sp>
        <p:nvSpPr>
          <p:cNvPr id="73" name="Chevron 60">
            <a:extLst>
              <a:ext uri="{FF2B5EF4-FFF2-40B4-BE49-F238E27FC236}">
                <a16:creationId xmlns:a16="http://schemas.microsoft.com/office/drawing/2014/main" id="{1CF75304-2C4D-4D77-A043-0C9DBFF9F5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5105679"/>
            <a:ext cx="1741715" cy="348063"/>
          </a:xfrm>
          <a:prstGeom prst="chevron">
            <a:avLst>
              <a:gd name="adj" fmla="val 49961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900" dirty="0">
                <a:cs typeface="Arial" panose="020B0604020202020204" pitchFamily="34" charset="0"/>
              </a:rPr>
              <a:t>R18 Stage 2 Study Agreed/ Endorsed</a:t>
            </a:r>
          </a:p>
        </p:txBody>
      </p: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498447CA-E2C4-4942-A542-4F3E862975C1}"/>
              </a:ext>
            </a:extLst>
          </p:cNvPr>
          <p:cNvSpPr/>
          <p:nvPr/>
        </p:nvSpPr>
        <p:spPr>
          <a:xfrm>
            <a:off x="4937287" y="2704542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C2EDCFD0-DC17-4EE9-B215-37A4AE715F8B}"/>
              </a:ext>
            </a:extLst>
          </p:cNvPr>
          <p:cNvSpPr/>
          <p:nvPr/>
        </p:nvSpPr>
        <p:spPr>
          <a:xfrm>
            <a:off x="6272852" y="2706201"/>
            <a:ext cx="356052" cy="403910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153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1C3A0C1A-4A7F-4632-AE4F-25D5EB969B3D}"/>
              </a:ext>
            </a:extLst>
          </p:cNvPr>
          <p:cNvSpPr/>
          <p:nvPr/>
        </p:nvSpPr>
        <p:spPr>
          <a:xfrm>
            <a:off x="3932002" y="2706991"/>
            <a:ext cx="335666" cy="403652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152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  <a:p>
            <a:pPr algn="ctr" defTabSz="514325">
              <a:defRPr/>
            </a:pPr>
            <a:endParaRPr lang="en-US" sz="9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14" name="Rectangle: Rounded Corners 313">
            <a:extLst>
              <a:ext uri="{FF2B5EF4-FFF2-40B4-BE49-F238E27FC236}">
                <a16:creationId xmlns:a16="http://schemas.microsoft.com/office/drawing/2014/main" id="{FEA6A9AD-7E08-4FF2-A545-E68988D56D2F}"/>
              </a:ext>
            </a:extLst>
          </p:cNvPr>
          <p:cNvSpPr/>
          <p:nvPr/>
        </p:nvSpPr>
        <p:spPr>
          <a:xfrm>
            <a:off x="511220" y="2667827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176673" y="-1490469"/>
            <a:ext cx="312157" cy="5688449"/>
          </a:xfrm>
          <a:prstGeom prst="leftBrace">
            <a:avLst>
              <a:gd name="adj1" fmla="val 281271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3206601" y="931932"/>
            <a:ext cx="2196396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SA2 Meeting Planning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127565" y="2362426"/>
            <a:ext cx="7060020" cy="797001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3BC7B0B6-56EA-4503-AADC-66F209BB27A2}"/>
              </a:ext>
            </a:extLst>
          </p:cNvPr>
          <p:cNvSpPr/>
          <p:nvPr/>
        </p:nvSpPr>
        <p:spPr>
          <a:xfrm>
            <a:off x="168666" y="1532068"/>
            <a:ext cx="131467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0C9C717-B36B-4101-95DF-8F272655F94D}"/>
              </a:ext>
            </a:extLst>
          </p:cNvPr>
          <p:cNvSpPr/>
          <p:nvPr/>
        </p:nvSpPr>
        <p:spPr>
          <a:xfrm>
            <a:off x="159545" y="213955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D44BB320-2C47-4735-B111-C7E4074DA6D9}"/>
              </a:ext>
            </a:extLst>
          </p:cNvPr>
          <p:cNvSpPr/>
          <p:nvPr/>
        </p:nvSpPr>
        <p:spPr>
          <a:xfrm>
            <a:off x="505519" y="213955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1D454E32-87E2-4E79-A990-BE0961F4560B}"/>
              </a:ext>
            </a:extLst>
          </p:cNvPr>
          <p:cNvSpPr/>
          <p:nvPr/>
        </p:nvSpPr>
        <p:spPr>
          <a:xfrm>
            <a:off x="1170063" y="213955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CCAFF31B-2BAD-43E7-A9A0-1E8405484B33}"/>
              </a:ext>
            </a:extLst>
          </p:cNvPr>
          <p:cNvSpPr/>
          <p:nvPr/>
        </p:nvSpPr>
        <p:spPr>
          <a:xfrm>
            <a:off x="833325" y="214047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cxnSp>
        <p:nvCxnSpPr>
          <p:cNvPr id="291" name="Straight Connector 12">
            <a:extLst>
              <a:ext uri="{FF2B5EF4-FFF2-40B4-BE49-F238E27FC236}">
                <a16:creationId xmlns:a16="http://schemas.microsoft.com/office/drawing/2014/main" id="{499E0C8D-234D-43DA-B16E-69D0E90280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98352" y="246974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9" name="Straight Connector 12">
            <a:extLst>
              <a:ext uri="{FF2B5EF4-FFF2-40B4-BE49-F238E27FC236}">
                <a16:creationId xmlns:a16="http://schemas.microsoft.com/office/drawing/2014/main" id="{7DF6CCC4-9D7D-408A-A16D-2AF72167B519}"/>
              </a:ext>
            </a:extLst>
          </p:cNvPr>
          <p:cNvCxnSpPr>
            <a:cxnSpLocks/>
          </p:cNvCxnSpPr>
          <p:nvPr/>
        </p:nvCxnSpPr>
        <p:spPr bwMode="auto">
          <a:xfrm flipV="1">
            <a:off x="505519" y="246974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Straight Connector 12">
            <a:extLst>
              <a:ext uri="{FF2B5EF4-FFF2-40B4-BE49-F238E27FC236}">
                <a16:creationId xmlns:a16="http://schemas.microsoft.com/office/drawing/2014/main" id="{7EB8C386-9802-418E-8FDE-BFF693B4C310}"/>
              </a:ext>
            </a:extLst>
          </p:cNvPr>
          <p:cNvCxnSpPr>
            <a:cxnSpLocks/>
          </p:cNvCxnSpPr>
          <p:nvPr/>
        </p:nvCxnSpPr>
        <p:spPr bwMode="auto">
          <a:xfrm flipV="1">
            <a:off x="841084" y="246974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12">
            <a:extLst>
              <a:ext uri="{FF2B5EF4-FFF2-40B4-BE49-F238E27FC236}">
                <a16:creationId xmlns:a16="http://schemas.microsoft.com/office/drawing/2014/main" id="{218B8C0C-6CCE-46BE-A93F-E865F2FD9F49}"/>
              </a:ext>
            </a:extLst>
          </p:cNvPr>
          <p:cNvCxnSpPr>
            <a:cxnSpLocks/>
          </p:cNvCxnSpPr>
          <p:nvPr/>
        </p:nvCxnSpPr>
        <p:spPr bwMode="auto">
          <a:xfrm flipV="1">
            <a:off x="1170063" y="246974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2" name="Rectangle: Rounded Corners 301">
            <a:extLst>
              <a:ext uri="{FF2B5EF4-FFF2-40B4-BE49-F238E27FC236}">
                <a16:creationId xmlns:a16="http://schemas.microsoft.com/office/drawing/2014/main" id="{FEFEB364-ABB2-45F2-B415-92FAFBFB628C}"/>
              </a:ext>
            </a:extLst>
          </p:cNvPr>
          <p:cNvSpPr/>
          <p:nvPr/>
        </p:nvSpPr>
        <p:spPr>
          <a:xfrm>
            <a:off x="515389" y="3412256"/>
            <a:ext cx="331985" cy="312045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0F188CA-8E66-4688-A406-B784C77CA86C}"/>
              </a:ext>
            </a:extLst>
          </p:cNvPr>
          <p:cNvSpPr/>
          <p:nvPr/>
        </p:nvSpPr>
        <p:spPr>
          <a:xfrm>
            <a:off x="1520456" y="1545928"/>
            <a:ext cx="1385582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E3E86FC1-6752-46A8-B70F-2C9C76C4A8B1}"/>
              </a:ext>
            </a:extLst>
          </p:cNvPr>
          <p:cNvSpPr/>
          <p:nvPr/>
        </p:nvSpPr>
        <p:spPr>
          <a:xfrm>
            <a:off x="1531147" y="215341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2BDE74C-AA53-4EC1-A9F9-49556975DA88}"/>
              </a:ext>
            </a:extLst>
          </p:cNvPr>
          <p:cNvSpPr/>
          <p:nvPr/>
        </p:nvSpPr>
        <p:spPr>
          <a:xfrm>
            <a:off x="1877121" y="215341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8A5C0EA4-E3BA-4665-8EA1-535B8CF4D6C5}"/>
              </a:ext>
            </a:extLst>
          </p:cNvPr>
          <p:cNvSpPr/>
          <p:nvPr/>
        </p:nvSpPr>
        <p:spPr>
          <a:xfrm>
            <a:off x="2541665" y="215341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18-29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A702C5E2-C4D2-486F-A2E4-D18A3FC39563}"/>
              </a:ext>
            </a:extLst>
          </p:cNvPr>
          <p:cNvSpPr/>
          <p:nvPr/>
        </p:nvSpPr>
        <p:spPr>
          <a:xfrm>
            <a:off x="2204927" y="215433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cxnSp>
        <p:nvCxnSpPr>
          <p:cNvPr id="94" name="Straight Connector 12">
            <a:extLst>
              <a:ext uri="{FF2B5EF4-FFF2-40B4-BE49-F238E27FC236}">
                <a16:creationId xmlns:a16="http://schemas.microsoft.com/office/drawing/2014/main" id="{D4514FA9-F590-4E79-80B7-74049ADC0C07}"/>
              </a:ext>
            </a:extLst>
          </p:cNvPr>
          <p:cNvCxnSpPr>
            <a:cxnSpLocks/>
          </p:cNvCxnSpPr>
          <p:nvPr/>
        </p:nvCxnSpPr>
        <p:spPr bwMode="auto">
          <a:xfrm flipV="1">
            <a:off x="2951840" y="246996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" name="Straight Connector 12">
            <a:extLst>
              <a:ext uri="{FF2B5EF4-FFF2-40B4-BE49-F238E27FC236}">
                <a16:creationId xmlns:a16="http://schemas.microsoft.com/office/drawing/2014/main" id="{4835C995-B471-4B59-BE47-6944A25D6FD5}"/>
              </a:ext>
            </a:extLst>
          </p:cNvPr>
          <p:cNvCxnSpPr>
            <a:cxnSpLocks/>
          </p:cNvCxnSpPr>
          <p:nvPr/>
        </p:nvCxnSpPr>
        <p:spPr bwMode="auto">
          <a:xfrm flipV="1">
            <a:off x="1877121" y="24836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" name="Straight Connector 12">
            <a:extLst>
              <a:ext uri="{FF2B5EF4-FFF2-40B4-BE49-F238E27FC236}">
                <a16:creationId xmlns:a16="http://schemas.microsoft.com/office/drawing/2014/main" id="{9C3A1CF5-1ACE-4A9A-AB1B-2666E9D15D2C}"/>
              </a:ext>
            </a:extLst>
          </p:cNvPr>
          <p:cNvCxnSpPr>
            <a:cxnSpLocks/>
          </p:cNvCxnSpPr>
          <p:nvPr/>
        </p:nvCxnSpPr>
        <p:spPr bwMode="auto">
          <a:xfrm flipV="1">
            <a:off x="2212686" y="24836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Straight Connector 12">
            <a:extLst>
              <a:ext uri="{FF2B5EF4-FFF2-40B4-BE49-F238E27FC236}">
                <a16:creationId xmlns:a16="http://schemas.microsoft.com/office/drawing/2014/main" id="{AB525980-F175-4B37-8765-E06860C5DF4A}"/>
              </a:ext>
            </a:extLst>
          </p:cNvPr>
          <p:cNvCxnSpPr>
            <a:cxnSpLocks/>
          </p:cNvCxnSpPr>
          <p:nvPr/>
        </p:nvCxnSpPr>
        <p:spPr bwMode="auto">
          <a:xfrm flipV="1">
            <a:off x="2514370" y="246996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654E6AD2-29E9-4D5B-BEE7-E47912D8DEBF}"/>
              </a:ext>
            </a:extLst>
          </p:cNvPr>
          <p:cNvSpPr/>
          <p:nvPr/>
        </p:nvSpPr>
        <p:spPr>
          <a:xfrm>
            <a:off x="2925721" y="1545922"/>
            <a:ext cx="142296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2FA2A48-FD3F-4713-B715-9E8702461370}"/>
              </a:ext>
            </a:extLst>
          </p:cNvPr>
          <p:cNvSpPr/>
          <p:nvPr/>
        </p:nvSpPr>
        <p:spPr>
          <a:xfrm>
            <a:off x="2916601" y="215340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718B59ED-6095-4176-99E8-890B951A739D}"/>
              </a:ext>
            </a:extLst>
          </p:cNvPr>
          <p:cNvSpPr/>
          <p:nvPr/>
        </p:nvSpPr>
        <p:spPr>
          <a:xfrm>
            <a:off x="3262575" y="215340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CD5DFE10-F140-42AB-8605-43A7825E37ED}"/>
              </a:ext>
            </a:extLst>
          </p:cNvPr>
          <p:cNvSpPr/>
          <p:nvPr/>
        </p:nvSpPr>
        <p:spPr>
          <a:xfrm>
            <a:off x="3927119" y="215340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A4FDD400-ADCC-44DD-A3B9-090518109F44}"/>
              </a:ext>
            </a:extLst>
          </p:cNvPr>
          <p:cNvSpPr/>
          <p:nvPr/>
        </p:nvSpPr>
        <p:spPr>
          <a:xfrm>
            <a:off x="3590381" y="215433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cxnSp>
        <p:nvCxnSpPr>
          <p:cNvPr id="108" name="Straight Connector 12">
            <a:extLst>
              <a:ext uri="{FF2B5EF4-FFF2-40B4-BE49-F238E27FC236}">
                <a16:creationId xmlns:a16="http://schemas.microsoft.com/office/drawing/2014/main" id="{AE63E074-144B-4A6C-A940-328D67ED8613}"/>
              </a:ext>
            </a:extLst>
          </p:cNvPr>
          <p:cNvCxnSpPr>
            <a:cxnSpLocks/>
          </p:cNvCxnSpPr>
          <p:nvPr/>
        </p:nvCxnSpPr>
        <p:spPr bwMode="auto">
          <a:xfrm flipV="1">
            <a:off x="4255408" y="24836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4" name="Straight Connector 12">
            <a:extLst>
              <a:ext uri="{FF2B5EF4-FFF2-40B4-BE49-F238E27FC236}">
                <a16:creationId xmlns:a16="http://schemas.microsoft.com/office/drawing/2014/main" id="{FB9614DF-D278-439C-8304-8ADCC05CA883}"/>
              </a:ext>
            </a:extLst>
          </p:cNvPr>
          <p:cNvCxnSpPr>
            <a:cxnSpLocks/>
          </p:cNvCxnSpPr>
          <p:nvPr/>
        </p:nvCxnSpPr>
        <p:spPr bwMode="auto">
          <a:xfrm flipV="1">
            <a:off x="3289871" y="24836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5" name="Straight Connector 12">
            <a:extLst>
              <a:ext uri="{FF2B5EF4-FFF2-40B4-BE49-F238E27FC236}">
                <a16:creationId xmlns:a16="http://schemas.microsoft.com/office/drawing/2014/main" id="{9CB0B77A-9639-4171-BDE0-5EE9757FC31F}"/>
              </a:ext>
            </a:extLst>
          </p:cNvPr>
          <p:cNvCxnSpPr>
            <a:cxnSpLocks/>
          </p:cNvCxnSpPr>
          <p:nvPr/>
        </p:nvCxnSpPr>
        <p:spPr bwMode="auto">
          <a:xfrm flipV="1">
            <a:off x="3598140" y="24836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7" name="Straight Connector 12">
            <a:extLst>
              <a:ext uri="{FF2B5EF4-FFF2-40B4-BE49-F238E27FC236}">
                <a16:creationId xmlns:a16="http://schemas.microsoft.com/office/drawing/2014/main" id="{98707B14-A454-4865-813A-F5A2C2699050}"/>
              </a:ext>
            </a:extLst>
          </p:cNvPr>
          <p:cNvCxnSpPr>
            <a:cxnSpLocks/>
          </p:cNvCxnSpPr>
          <p:nvPr/>
        </p:nvCxnSpPr>
        <p:spPr bwMode="auto">
          <a:xfrm flipV="1">
            <a:off x="3927119" y="248360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5B4811BB-8202-44E5-A167-327402241FB0}"/>
              </a:ext>
            </a:extLst>
          </p:cNvPr>
          <p:cNvSpPr/>
          <p:nvPr/>
        </p:nvSpPr>
        <p:spPr>
          <a:xfrm>
            <a:off x="4405841" y="1545923"/>
            <a:ext cx="149733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9E0A95B9-760D-411E-BFEA-F95D158C4A17}"/>
              </a:ext>
            </a:extLst>
          </p:cNvPr>
          <p:cNvSpPr/>
          <p:nvPr/>
        </p:nvSpPr>
        <p:spPr>
          <a:xfrm>
            <a:off x="4277002" y="216484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7087D454-5C0C-4552-9F15-B941281FEFFF}"/>
              </a:ext>
            </a:extLst>
          </p:cNvPr>
          <p:cNvSpPr/>
          <p:nvPr/>
        </p:nvSpPr>
        <p:spPr>
          <a:xfrm>
            <a:off x="4588686" y="21534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990BCF0C-3479-4A3F-8000-D79169CC8D7A}"/>
              </a:ext>
            </a:extLst>
          </p:cNvPr>
          <p:cNvSpPr/>
          <p:nvPr/>
        </p:nvSpPr>
        <p:spPr>
          <a:xfrm>
            <a:off x="5253230" y="21534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EBE1C151-5964-4FF6-B6BE-016CC02E27CF}"/>
              </a:ext>
            </a:extLst>
          </p:cNvPr>
          <p:cNvSpPr/>
          <p:nvPr/>
        </p:nvSpPr>
        <p:spPr>
          <a:xfrm>
            <a:off x="4916492" y="215433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21076371-0A29-4F30-8B78-3ED1849B9678}"/>
              </a:ext>
            </a:extLst>
          </p:cNvPr>
          <p:cNvCxnSpPr>
            <a:cxnSpLocks/>
          </p:cNvCxnSpPr>
          <p:nvPr/>
        </p:nvCxnSpPr>
        <p:spPr bwMode="auto">
          <a:xfrm flipV="1">
            <a:off x="5581519" y="24836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8" name="Straight Connector 12">
            <a:extLst>
              <a:ext uri="{FF2B5EF4-FFF2-40B4-BE49-F238E27FC236}">
                <a16:creationId xmlns:a16="http://schemas.microsoft.com/office/drawing/2014/main" id="{68AE3550-C6DB-4A9B-9AEB-3F24C18ED1AE}"/>
              </a:ext>
            </a:extLst>
          </p:cNvPr>
          <p:cNvCxnSpPr>
            <a:cxnSpLocks/>
          </p:cNvCxnSpPr>
          <p:nvPr/>
        </p:nvCxnSpPr>
        <p:spPr bwMode="auto">
          <a:xfrm flipV="1">
            <a:off x="4588686" y="24836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9" name="Straight Connector 12">
            <a:extLst>
              <a:ext uri="{FF2B5EF4-FFF2-40B4-BE49-F238E27FC236}">
                <a16:creationId xmlns:a16="http://schemas.microsoft.com/office/drawing/2014/main" id="{31D4288F-E75E-4A50-A8A8-8AE108BC1E76}"/>
              </a:ext>
            </a:extLst>
          </p:cNvPr>
          <p:cNvCxnSpPr>
            <a:cxnSpLocks/>
          </p:cNvCxnSpPr>
          <p:nvPr/>
        </p:nvCxnSpPr>
        <p:spPr bwMode="auto">
          <a:xfrm flipV="1">
            <a:off x="4924251" y="24836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96128D21-FB0D-4D2D-B818-3B842FF2B7C1}"/>
              </a:ext>
            </a:extLst>
          </p:cNvPr>
          <p:cNvCxnSpPr>
            <a:cxnSpLocks/>
          </p:cNvCxnSpPr>
          <p:nvPr/>
        </p:nvCxnSpPr>
        <p:spPr bwMode="auto">
          <a:xfrm flipV="1">
            <a:off x="5253230" y="24836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BA7496E6-D77B-435B-A44F-2427B2AF943F}"/>
              </a:ext>
            </a:extLst>
          </p:cNvPr>
          <p:cNvSpPr/>
          <p:nvPr/>
        </p:nvSpPr>
        <p:spPr>
          <a:xfrm>
            <a:off x="4977341" y="3481704"/>
            <a:ext cx="284670" cy="304669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0B23CF01-2782-4D88-AADB-A8C6FFD6CB0B}"/>
              </a:ext>
            </a:extLst>
          </p:cNvPr>
          <p:cNvSpPr/>
          <p:nvPr/>
        </p:nvSpPr>
        <p:spPr>
          <a:xfrm>
            <a:off x="5919377" y="1557156"/>
            <a:ext cx="132848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594A12D2-BB4E-4EB2-BD08-764C25F56D4A}"/>
              </a:ext>
            </a:extLst>
          </p:cNvPr>
          <p:cNvSpPr/>
          <p:nvPr/>
        </p:nvSpPr>
        <p:spPr>
          <a:xfrm>
            <a:off x="5593876" y="214417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0C57F968-C530-47EF-B45F-84A8E96C8B91}"/>
              </a:ext>
            </a:extLst>
          </p:cNvPr>
          <p:cNvSpPr/>
          <p:nvPr/>
        </p:nvSpPr>
        <p:spPr>
          <a:xfrm>
            <a:off x="5933196" y="214417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1A9D749-B273-44A7-9D83-3C71C637C2E7}"/>
              </a:ext>
            </a:extLst>
          </p:cNvPr>
          <p:cNvSpPr/>
          <p:nvPr/>
        </p:nvSpPr>
        <p:spPr>
          <a:xfrm>
            <a:off x="6597740" y="214417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CB451F1E-93C6-4ECF-9D4E-D548F8D1A489}"/>
              </a:ext>
            </a:extLst>
          </p:cNvPr>
          <p:cNvSpPr/>
          <p:nvPr/>
        </p:nvSpPr>
        <p:spPr>
          <a:xfrm>
            <a:off x="6261002" y="214509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2A34E87B-3F46-4320-919D-2E2F5E8556C4}"/>
              </a:ext>
            </a:extLst>
          </p:cNvPr>
          <p:cNvCxnSpPr>
            <a:cxnSpLocks/>
          </p:cNvCxnSpPr>
          <p:nvPr/>
        </p:nvCxnSpPr>
        <p:spPr bwMode="auto">
          <a:xfrm flipV="1">
            <a:off x="6926029" y="247436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6970E739-1BC3-46D1-AB38-3C849D9F5613}"/>
              </a:ext>
            </a:extLst>
          </p:cNvPr>
          <p:cNvCxnSpPr>
            <a:cxnSpLocks/>
          </p:cNvCxnSpPr>
          <p:nvPr/>
        </p:nvCxnSpPr>
        <p:spPr bwMode="auto">
          <a:xfrm flipV="1">
            <a:off x="5933196" y="247436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:a16="http://schemas.microsoft.com/office/drawing/2014/main" id="{3D4F1361-EC3B-41AC-8535-F18CFEED0F35}"/>
              </a:ext>
            </a:extLst>
          </p:cNvPr>
          <p:cNvCxnSpPr>
            <a:cxnSpLocks/>
          </p:cNvCxnSpPr>
          <p:nvPr/>
        </p:nvCxnSpPr>
        <p:spPr bwMode="auto">
          <a:xfrm flipV="1">
            <a:off x="6268761" y="247436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:a16="http://schemas.microsoft.com/office/drawing/2014/main" id="{62545296-EBDA-4A6C-8F38-2B4CCF2DAD60}"/>
              </a:ext>
            </a:extLst>
          </p:cNvPr>
          <p:cNvCxnSpPr>
            <a:cxnSpLocks/>
          </p:cNvCxnSpPr>
          <p:nvPr/>
        </p:nvCxnSpPr>
        <p:spPr bwMode="auto">
          <a:xfrm flipV="1">
            <a:off x="6597740" y="247436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7" name="Rectangle 166">
            <a:extLst>
              <a:ext uri="{FF2B5EF4-FFF2-40B4-BE49-F238E27FC236}">
                <a16:creationId xmlns:a16="http://schemas.microsoft.com/office/drawing/2014/main" id="{B6377AF4-7FCF-4E66-8B9F-C36A0160AF37}"/>
              </a:ext>
            </a:extLst>
          </p:cNvPr>
          <p:cNvSpPr/>
          <p:nvPr/>
        </p:nvSpPr>
        <p:spPr>
          <a:xfrm>
            <a:off x="7290976" y="1532068"/>
            <a:ext cx="139582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570A758C-9880-476F-AF4E-E2855A49CCA4}"/>
              </a:ext>
            </a:extLst>
          </p:cNvPr>
          <p:cNvSpPr/>
          <p:nvPr/>
        </p:nvSpPr>
        <p:spPr>
          <a:xfrm>
            <a:off x="6940796" y="215098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19DD40BE-B007-4864-9977-54FEA293B596}"/>
              </a:ext>
            </a:extLst>
          </p:cNvPr>
          <p:cNvSpPr/>
          <p:nvPr/>
        </p:nvSpPr>
        <p:spPr>
          <a:xfrm>
            <a:off x="7305194" y="213955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DC0E9410-25E6-497E-B112-476C4A7464B9}"/>
              </a:ext>
            </a:extLst>
          </p:cNvPr>
          <p:cNvSpPr/>
          <p:nvPr/>
        </p:nvSpPr>
        <p:spPr>
          <a:xfrm>
            <a:off x="7646648" y="214047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cxnSp>
        <p:nvCxnSpPr>
          <p:cNvPr id="175" name="Straight Connector 12">
            <a:extLst>
              <a:ext uri="{FF2B5EF4-FFF2-40B4-BE49-F238E27FC236}">
                <a16:creationId xmlns:a16="http://schemas.microsoft.com/office/drawing/2014/main" id="{5F5E2F60-51C2-4619-BDBE-8FC1F7D6A49C}"/>
              </a:ext>
            </a:extLst>
          </p:cNvPr>
          <p:cNvCxnSpPr>
            <a:cxnSpLocks/>
          </p:cNvCxnSpPr>
          <p:nvPr/>
        </p:nvCxnSpPr>
        <p:spPr bwMode="auto">
          <a:xfrm flipV="1">
            <a:off x="7332490" y="246974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6" name="Straight Connector 12">
            <a:extLst>
              <a:ext uri="{FF2B5EF4-FFF2-40B4-BE49-F238E27FC236}">
                <a16:creationId xmlns:a16="http://schemas.microsoft.com/office/drawing/2014/main" id="{43584A7B-B026-44FE-AB9E-AB283CAD9D66}"/>
              </a:ext>
            </a:extLst>
          </p:cNvPr>
          <p:cNvCxnSpPr>
            <a:cxnSpLocks/>
          </p:cNvCxnSpPr>
          <p:nvPr/>
        </p:nvCxnSpPr>
        <p:spPr bwMode="auto">
          <a:xfrm flipV="1">
            <a:off x="7668055" y="246974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7" name="Straight Connector 12">
            <a:extLst>
              <a:ext uri="{FF2B5EF4-FFF2-40B4-BE49-F238E27FC236}">
                <a16:creationId xmlns:a16="http://schemas.microsoft.com/office/drawing/2014/main" id="{E591733A-48B9-4DA1-96AC-77815B8A78B3}"/>
              </a:ext>
            </a:extLst>
          </p:cNvPr>
          <p:cNvCxnSpPr>
            <a:cxnSpLocks/>
          </p:cNvCxnSpPr>
          <p:nvPr/>
        </p:nvCxnSpPr>
        <p:spPr bwMode="auto">
          <a:xfrm flipV="1">
            <a:off x="7997034" y="246974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0ED77CF4-5F2B-487C-9216-21BFA2744F1D}"/>
              </a:ext>
            </a:extLst>
          </p:cNvPr>
          <p:cNvSpPr/>
          <p:nvPr/>
        </p:nvSpPr>
        <p:spPr>
          <a:xfrm>
            <a:off x="3710933" y="5332515"/>
            <a:ext cx="545161" cy="579871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152-E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(3+5)</a:t>
            </a:r>
          </a:p>
        </p:txBody>
      </p:sp>
      <p:sp>
        <p:nvSpPr>
          <p:cNvPr id="182" name="Rectangle: Rounded Corners 181">
            <a:extLst>
              <a:ext uri="{FF2B5EF4-FFF2-40B4-BE49-F238E27FC236}">
                <a16:creationId xmlns:a16="http://schemas.microsoft.com/office/drawing/2014/main" id="{4B615134-84E3-459A-9516-C576D7DA5742}"/>
              </a:ext>
            </a:extLst>
          </p:cNvPr>
          <p:cNvSpPr/>
          <p:nvPr/>
        </p:nvSpPr>
        <p:spPr>
          <a:xfrm>
            <a:off x="6259348" y="5297258"/>
            <a:ext cx="359228" cy="591979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153-E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3C73DC22-BC6B-42EC-AEFD-A48DD65E0E50}"/>
              </a:ext>
            </a:extLst>
          </p:cNvPr>
          <p:cNvSpPr/>
          <p:nvPr/>
        </p:nvSpPr>
        <p:spPr>
          <a:xfrm>
            <a:off x="7991458" y="212817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87" name="Straight Connector 12">
            <a:extLst>
              <a:ext uri="{FF2B5EF4-FFF2-40B4-BE49-F238E27FC236}">
                <a16:creationId xmlns:a16="http://schemas.microsoft.com/office/drawing/2014/main" id="{254071E0-956C-415F-82A3-0395BE290C09}"/>
              </a:ext>
            </a:extLst>
          </p:cNvPr>
          <p:cNvCxnSpPr>
            <a:cxnSpLocks/>
          </p:cNvCxnSpPr>
          <p:nvPr/>
        </p:nvCxnSpPr>
        <p:spPr bwMode="auto">
          <a:xfrm flipV="1">
            <a:off x="8333400" y="247202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7" name="TextBox 146">
            <a:extLst>
              <a:ext uri="{FF2B5EF4-FFF2-40B4-BE49-F238E27FC236}">
                <a16:creationId xmlns:a16="http://schemas.microsoft.com/office/drawing/2014/main" id="{77BC097B-00A6-4738-8CE8-B8EF42BA3829}"/>
              </a:ext>
            </a:extLst>
          </p:cNvPr>
          <p:cNvSpPr txBox="1"/>
          <p:nvPr/>
        </p:nvSpPr>
        <p:spPr>
          <a:xfrm>
            <a:off x="7251380" y="969996"/>
            <a:ext cx="1765005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152" name="Left Brace 151">
            <a:extLst>
              <a:ext uri="{FF2B5EF4-FFF2-40B4-BE49-F238E27FC236}">
                <a16:creationId xmlns:a16="http://schemas.microsoft.com/office/drawing/2014/main" id="{2B552553-67EE-4901-BF96-B5C625618476}"/>
              </a:ext>
            </a:extLst>
          </p:cNvPr>
          <p:cNvSpPr/>
          <p:nvPr/>
        </p:nvSpPr>
        <p:spPr bwMode="auto">
          <a:xfrm rot="5400000">
            <a:off x="7868081" y="701751"/>
            <a:ext cx="223282" cy="1286565"/>
          </a:xfrm>
          <a:prstGeom prst="leftBrace">
            <a:avLst>
              <a:gd name="adj1" fmla="val 281271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70A75C6A-5DF1-4E7E-A832-C9D182126655}"/>
              </a:ext>
            </a:extLst>
          </p:cNvPr>
          <p:cNvSpPr/>
          <p:nvPr/>
        </p:nvSpPr>
        <p:spPr>
          <a:xfrm>
            <a:off x="8012188" y="2683309"/>
            <a:ext cx="359228" cy="403652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154</a:t>
            </a:r>
          </a:p>
          <a:p>
            <a:pPr algn="ctr" defTabSz="514325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DDFA1A3-294A-4406-990E-BE07D5E5A657}"/>
              </a:ext>
            </a:extLst>
          </p:cNvPr>
          <p:cNvCxnSpPr>
            <a:cxnSpLocks/>
          </p:cNvCxnSpPr>
          <p:nvPr/>
        </p:nvCxnSpPr>
        <p:spPr bwMode="auto">
          <a:xfrm>
            <a:off x="0" y="3215486"/>
            <a:ext cx="14874949" cy="0"/>
          </a:xfrm>
          <a:prstGeom prst="line">
            <a:avLst/>
          </a:prstGeom>
          <a:ln w="19050"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2">
            <a:extLst>
              <a:ext uri="{FF2B5EF4-FFF2-40B4-BE49-F238E27FC236}">
                <a16:creationId xmlns:a16="http://schemas.microsoft.com/office/drawing/2014/main" id="{C0CFDE40-399A-47DD-B170-42F5140B0C07}"/>
              </a:ext>
            </a:extLst>
          </p:cNvPr>
          <p:cNvCxnSpPr>
            <a:cxnSpLocks/>
          </p:cNvCxnSpPr>
          <p:nvPr/>
        </p:nvCxnSpPr>
        <p:spPr bwMode="auto">
          <a:xfrm flipV="1">
            <a:off x="14345566" y="25060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" name="Straight Connector 12">
            <a:extLst>
              <a:ext uri="{FF2B5EF4-FFF2-40B4-BE49-F238E27FC236}">
                <a16:creationId xmlns:a16="http://schemas.microsoft.com/office/drawing/2014/main" id="{95056AC9-2D26-4D08-8B2B-9063D13505DA}"/>
              </a:ext>
            </a:extLst>
          </p:cNvPr>
          <p:cNvCxnSpPr>
            <a:cxnSpLocks/>
          </p:cNvCxnSpPr>
          <p:nvPr/>
        </p:nvCxnSpPr>
        <p:spPr bwMode="auto">
          <a:xfrm flipV="1">
            <a:off x="10695260" y="25060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5" name="Rectangle 184">
            <a:extLst>
              <a:ext uri="{FF2B5EF4-FFF2-40B4-BE49-F238E27FC236}">
                <a16:creationId xmlns:a16="http://schemas.microsoft.com/office/drawing/2014/main" id="{C468D85D-0B41-47CF-B182-72653AA3DBDE}"/>
              </a:ext>
            </a:extLst>
          </p:cNvPr>
          <p:cNvSpPr/>
          <p:nvPr/>
        </p:nvSpPr>
        <p:spPr>
          <a:xfrm>
            <a:off x="10122195" y="1542701"/>
            <a:ext cx="1339703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B773DCE0-913D-4EDC-A0E0-D05543299BA1}"/>
              </a:ext>
            </a:extLst>
          </p:cNvPr>
          <p:cNvSpPr/>
          <p:nvPr/>
        </p:nvSpPr>
        <p:spPr>
          <a:xfrm>
            <a:off x="11497212" y="1542701"/>
            <a:ext cx="148921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07AE0B86-2588-42E7-9B7D-BA85BE584E7F}"/>
              </a:ext>
            </a:extLst>
          </p:cNvPr>
          <p:cNvSpPr/>
          <p:nvPr/>
        </p:nvSpPr>
        <p:spPr>
          <a:xfrm>
            <a:off x="10746851" y="2160821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8B37B35D-8F56-498C-9E82-E2E19D95CBA0}"/>
              </a:ext>
            </a:extLst>
          </p:cNvPr>
          <p:cNvSpPr/>
          <p:nvPr/>
        </p:nvSpPr>
        <p:spPr>
          <a:xfrm>
            <a:off x="11107303" y="215018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cxnSp>
        <p:nvCxnSpPr>
          <p:cNvPr id="192" name="Straight Connector 12">
            <a:extLst>
              <a:ext uri="{FF2B5EF4-FFF2-40B4-BE49-F238E27FC236}">
                <a16:creationId xmlns:a16="http://schemas.microsoft.com/office/drawing/2014/main" id="{BBC649AF-B28F-4994-AEB7-E1B8C8BA3CF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33664" y="25060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" name="Straight Connector 12">
            <a:extLst>
              <a:ext uri="{FF2B5EF4-FFF2-40B4-BE49-F238E27FC236}">
                <a16:creationId xmlns:a16="http://schemas.microsoft.com/office/drawing/2014/main" id="{CB70A1A4-A026-4D48-AA95-DC99D3588EDB}"/>
              </a:ext>
            </a:extLst>
          </p:cNvPr>
          <p:cNvCxnSpPr>
            <a:cxnSpLocks/>
          </p:cNvCxnSpPr>
          <p:nvPr/>
        </p:nvCxnSpPr>
        <p:spPr bwMode="auto">
          <a:xfrm flipV="1">
            <a:off x="11421091" y="247412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" name="Rectangle 193">
            <a:extLst>
              <a:ext uri="{FF2B5EF4-FFF2-40B4-BE49-F238E27FC236}">
                <a16:creationId xmlns:a16="http://schemas.microsoft.com/office/drawing/2014/main" id="{9E742492-E08C-49EF-A60A-DA233FFE9115}"/>
              </a:ext>
            </a:extLst>
          </p:cNvPr>
          <p:cNvSpPr/>
          <p:nvPr/>
        </p:nvSpPr>
        <p:spPr>
          <a:xfrm>
            <a:off x="11489015" y="2160821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30-03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FA4DD079-19EA-461C-BA77-824689927C24}"/>
              </a:ext>
            </a:extLst>
          </p:cNvPr>
          <p:cNvSpPr/>
          <p:nvPr/>
        </p:nvSpPr>
        <p:spPr>
          <a:xfrm>
            <a:off x="11858237" y="215018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A5F315C7-5CA7-4789-8AF9-24541CEFE3CA}"/>
              </a:ext>
            </a:extLst>
          </p:cNvPr>
          <p:cNvSpPr/>
          <p:nvPr/>
        </p:nvSpPr>
        <p:spPr>
          <a:xfrm>
            <a:off x="12217527" y="215018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B61E828B-3BE8-411F-A45C-C96803E0EBFE}"/>
              </a:ext>
            </a:extLst>
          </p:cNvPr>
          <p:cNvSpPr/>
          <p:nvPr/>
        </p:nvSpPr>
        <p:spPr>
          <a:xfrm>
            <a:off x="12563501" y="215018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24443B5E-7484-4FD0-AD91-20BC9DD9E290}"/>
              </a:ext>
            </a:extLst>
          </p:cNvPr>
          <p:cNvSpPr/>
          <p:nvPr/>
        </p:nvSpPr>
        <p:spPr>
          <a:xfrm>
            <a:off x="13019172" y="1542701"/>
            <a:ext cx="134541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cxnSp>
        <p:nvCxnSpPr>
          <p:cNvPr id="199" name="Straight Connector 12">
            <a:extLst>
              <a:ext uri="{FF2B5EF4-FFF2-40B4-BE49-F238E27FC236}">
                <a16:creationId xmlns:a16="http://schemas.microsoft.com/office/drawing/2014/main" id="{0EAADADF-3CBA-46CF-B4A1-728FE661B51F}"/>
              </a:ext>
            </a:extLst>
          </p:cNvPr>
          <p:cNvCxnSpPr>
            <a:cxnSpLocks/>
          </p:cNvCxnSpPr>
          <p:nvPr/>
        </p:nvCxnSpPr>
        <p:spPr bwMode="auto">
          <a:xfrm flipV="1">
            <a:off x="11795855" y="25060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0" name="Straight Connector 12">
            <a:extLst>
              <a:ext uri="{FF2B5EF4-FFF2-40B4-BE49-F238E27FC236}">
                <a16:creationId xmlns:a16="http://schemas.microsoft.com/office/drawing/2014/main" id="{0EAA6F59-7A0C-4076-9FD8-88C0C878129F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62735" y="25060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1" name="Straight Connector 12">
            <a:extLst>
              <a:ext uri="{FF2B5EF4-FFF2-40B4-BE49-F238E27FC236}">
                <a16:creationId xmlns:a16="http://schemas.microsoft.com/office/drawing/2014/main" id="{F1169088-63EB-4D17-BA42-AE816472872C}"/>
              </a:ext>
            </a:extLst>
          </p:cNvPr>
          <p:cNvCxnSpPr>
            <a:cxnSpLocks/>
          </p:cNvCxnSpPr>
          <p:nvPr/>
        </p:nvCxnSpPr>
        <p:spPr bwMode="auto">
          <a:xfrm flipV="1">
            <a:off x="12516422" y="25060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3D87E9C6-AB62-4A00-94D2-E391C177527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66100" y="25060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" name="Rectangle 203">
            <a:extLst>
              <a:ext uri="{FF2B5EF4-FFF2-40B4-BE49-F238E27FC236}">
                <a16:creationId xmlns:a16="http://schemas.microsoft.com/office/drawing/2014/main" id="{0FD2CC28-978A-4DEF-9658-7BE429C7E171}"/>
              </a:ext>
            </a:extLst>
          </p:cNvPr>
          <p:cNvSpPr/>
          <p:nvPr/>
        </p:nvSpPr>
        <p:spPr>
          <a:xfrm>
            <a:off x="12925110" y="215018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27-03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85C8E46E-C6A9-4101-A376-E7711D172DF2}"/>
              </a:ext>
            </a:extLst>
          </p:cNvPr>
          <p:cNvSpPr/>
          <p:nvPr/>
        </p:nvSpPr>
        <p:spPr>
          <a:xfrm>
            <a:off x="13294007" y="215018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A902AE01-F7E7-4FC7-812C-7949E93C6496}"/>
              </a:ext>
            </a:extLst>
          </p:cNvPr>
          <p:cNvSpPr/>
          <p:nvPr/>
        </p:nvSpPr>
        <p:spPr>
          <a:xfrm>
            <a:off x="13664024" y="215018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E3EF18A2-6F72-4308-B3AB-8144139BA1C0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31859" y="25060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188896A6-A0EB-46AD-AED3-2C369BF5B225}"/>
              </a:ext>
            </a:extLst>
          </p:cNvPr>
          <p:cNvCxnSpPr>
            <a:cxnSpLocks/>
          </p:cNvCxnSpPr>
          <p:nvPr/>
        </p:nvCxnSpPr>
        <p:spPr bwMode="auto">
          <a:xfrm flipV="1">
            <a:off x="13601928" y="25060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D20F9D59-9F7D-4F0E-BD25-765886EE585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971944" y="25060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3" name="Rectangle: Rounded Corners 212">
            <a:extLst>
              <a:ext uri="{FF2B5EF4-FFF2-40B4-BE49-F238E27FC236}">
                <a16:creationId xmlns:a16="http://schemas.microsoft.com/office/drawing/2014/main" id="{B19EED28-B4BB-4E26-A77C-08CC7ED6BFAA}"/>
              </a:ext>
            </a:extLst>
          </p:cNvPr>
          <p:cNvSpPr/>
          <p:nvPr/>
        </p:nvSpPr>
        <p:spPr>
          <a:xfrm>
            <a:off x="14034976" y="3467876"/>
            <a:ext cx="319629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DD3182B2-A0B7-42EB-A0E2-08E75EFBD514}"/>
              </a:ext>
            </a:extLst>
          </p:cNvPr>
          <p:cNvSpPr/>
          <p:nvPr/>
        </p:nvSpPr>
        <p:spPr>
          <a:xfrm>
            <a:off x="12521728" y="2694391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155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221" name="Rectangle: Rounded Corners 220">
            <a:extLst>
              <a:ext uri="{FF2B5EF4-FFF2-40B4-BE49-F238E27FC236}">
                <a16:creationId xmlns:a16="http://schemas.microsoft.com/office/drawing/2014/main" id="{34FFBE37-875B-45C8-AD3B-B8E9B59A1C2F}"/>
              </a:ext>
            </a:extLst>
          </p:cNvPr>
          <p:cNvSpPr/>
          <p:nvPr/>
        </p:nvSpPr>
        <p:spPr>
          <a:xfrm>
            <a:off x="13982900" y="2721947"/>
            <a:ext cx="330751" cy="30428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2" name="Rectangle: Rounded Corners 221">
            <a:extLst>
              <a:ext uri="{FF2B5EF4-FFF2-40B4-BE49-F238E27FC236}">
                <a16:creationId xmlns:a16="http://schemas.microsoft.com/office/drawing/2014/main" id="{7582E012-FE8B-45F1-B4C4-E5819F06A93E}"/>
              </a:ext>
            </a:extLst>
          </p:cNvPr>
          <p:cNvSpPr/>
          <p:nvPr/>
        </p:nvSpPr>
        <p:spPr>
          <a:xfrm>
            <a:off x="11072056" y="3489666"/>
            <a:ext cx="34926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0CA209E1-FFB1-4821-82BB-27CF161C6597}"/>
              </a:ext>
            </a:extLst>
          </p:cNvPr>
          <p:cNvSpPr/>
          <p:nvPr/>
        </p:nvSpPr>
        <p:spPr>
          <a:xfrm>
            <a:off x="13979928" y="215018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50" name="TextBox 249">
            <a:extLst>
              <a:ext uri="{FF2B5EF4-FFF2-40B4-BE49-F238E27FC236}">
                <a16:creationId xmlns:a16="http://schemas.microsoft.com/office/drawing/2014/main" id="{49FACCE9-ABBE-4FDA-B1C2-46BB4D465A6F}"/>
              </a:ext>
            </a:extLst>
          </p:cNvPr>
          <p:cNvSpPr txBox="1"/>
          <p:nvPr/>
        </p:nvSpPr>
        <p:spPr>
          <a:xfrm>
            <a:off x="127580" y="3152768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1" name="TextBox 250">
            <a:extLst>
              <a:ext uri="{FF2B5EF4-FFF2-40B4-BE49-F238E27FC236}">
                <a16:creationId xmlns:a16="http://schemas.microsoft.com/office/drawing/2014/main" id="{4C99FBD6-666E-461F-8755-C12CC06CCE8D}"/>
              </a:ext>
            </a:extLst>
          </p:cNvPr>
          <p:cNvSpPr txBox="1"/>
          <p:nvPr/>
        </p:nvSpPr>
        <p:spPr>
          <a:xfrm>
            <a:off x="127575" y="2363852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 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252" name="Straight Connector 12">
            <a:extLst>
              <a:ext uri="{FF2B5EF4-FFF2-40B4-BE49-F238E27FC236}">
                <a16:creationId xmlns:a16="http://schemas.microsoft.com/office/drawing/2014/main" id="{B15D9ABD-1C23-4012-9C9F-49191CB2B684}"/>
              </a:ext>
            </a:extLst>
          </p:cNvPr>
          <p:cNvCxnSpPr>
            <a:cxnSpLocks/>
          </p:cNvCxnSpPr>
          <p:nvPr/>
        </p:nvCxnSpPr>
        <p:spPr bwMode="auto">
          <a:xfrm flipV="1">
            <a:off x="9040107" y="247766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3" name="Rectangle 252">
            <a:extLst>
              <a:ext uri="{FF2B5EF4-FFF2-40B4-BE49-F238E27FC236}">
                <a16:creationId xmlns:a16="http://schemas.microsoft.com/office/drawing/2014/main" id="{79273821-6CFB-491D-ABD6-02197BDD04D8}"/>
              </a:ext>
            </a:extLst>
          </p:cNvPr>
          <p:cNvSpPr/>
          <p:nvPr/>
        </p:nvSpPr>
        <p:spPr>
          <a:xfrm>
            <a:off x="8708065" y="1546239"/>
            <a:ext cx="1382233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254" name="Straight Connector 12">
            <a:extLst>
              <a:ext uri="{FF2B5EF4-FFF2-40B4-BE49-F238E27FC236}">
                <a16:creationId xmlns:a16="http://schemas.microsoft.com/office/drawing/2014/main" id="{78B824DB-785D-4CBE-823D-F6AC7F9BEC3B}"/>
              </a:ext>
            </a:extLst>
          </p:cNvPr>
          <p:cNvCxnSpPr>
            <a:cxnSpLocks/>
          </p:cNvCxnSpPr>
          <p:nvPr/>
        </p:nvCxnSpPr>
        <p:spPr bwMode="auto">
          <a:xfrm flipV="1">
            <a:off x="8699777" y="247766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5" name="Straight Connector 12">
            <a:extLst>
              <a:ext uri="{FF2B5EF4-FFF2-40B4-BE49-F238E27FC236}">
                <a16:creationId xmlns:a16="http://schemas.microsoft.com/office/drawing/2014/main" id="{A3CA1859-4C70-4AA3-ACAD-BC295D314F51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631" y="247766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" name="Rectangle 255">
            <a:extLst>
              <a:ext uri="{FF2B5EF4-FFF2-40B4-BE49-F238E27FC236}">
                <a16:creationId xmlns:a16="http://schemas.microsoft.com/office/drawing/2014/main" id="{D270CD1C-61FA-4DEC-889B-21BD2C0874D7}"/>
              </a:ext>
            </a:extLst>
          </p:cNvPr>
          <p:cNvSpPr/>
          <p:nvPr/>
        </p:nvSpPr>
        <p:spPr>
          <a:xfrm>
            <a:off x="8335251" y="214235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DB44D453-15A5-4D47-8E0B-516E8E238700}"/>
              </a:ext>
            </a:extLst>
          </p:cNvPr>
          <p:cNvSpPr/>
          <p:nvPr/>
        </p:nvSpPr>
        <p:spPr>
          <a:xfrm>
            <a:off x="8686125" y="215298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28-02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E8771F61-7D6C-43BC-8CDA-6566B1A87087}"/>
              </a:ext>
            </a:extLst>
          </p:cNvPr>
          <p:cNvSpPr/>
          <p:nvPr/>
        </p:nvSpPr>
        <p:spPr>
          <a:xfrm>
            <a:off x="9026364" y="216361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05-08</a:t>
            </a: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530A69B1-B270-425E-91D2-E95258784D0C}"/>
              </a:ext>
            </a:extLst>
          </p:cNvPr>
          <p:cNvSpPr/>
          <p:nvPr/>
        </p:nvSpPr>
        <p:spPr>
          <a:xfrm>
            <a:off x="9366609" y="216361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cxnSp>
        <p:nvCxnSpPr>
          <p:cNvPr id="260" name="Straight Connector 12">
            <a:extLst>
              <a:ext uri="{FF2B5EF4-FFF2-40B4-BE49-F238E27FC236}">
                <a16:creationId xmlns:a16="http://schemas.microsoft.com/office/drawing/2014/main" id="{E8B6AEDA-8133-42A1-8E0B-6F54A0EE01EC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07581" y="247766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1" name="Straight Connector 12">
            <a:extLst>
              <a:ext uri="{FF2B5EF4-FFF2-40B4-BE49-F238E27FC236}">
                <a16:creationId xmlns:a16="http://schemas.microsoft.com/office/drawing/2014/main" id="{939839B7-B505-4BCE-9808-DED9C0D6C295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49685" y="249892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3" name="Rectangle 262">
            <a:extLst>
              <a:ext uri="{FF2B5EF4-FFF2-40B4-BE49-F238E27FC236}">
                <a16:creationId xmlns:a16="http://schemas.microsoft.com/office/drawing/2014/main" id="{B2789F44-0504-4860-8449-03F9E70A52D9}"/>
              </a:ext>
            </a:extLst>
          </p:cNvPr>
          <p:cNvSpPr/>
          <p:nvPr/>
        </p:nvSpPr>
        <p:spPr>
          <a:xfrm>
            <a:off x="9710395" y="215652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19-30</a:t>
            </a:r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E920EB23-D67A-4966-AD57-F52659AAAB99}"/>
              </a:ext>
            </a:extLst>
          </p:cNvPr>
          <p:cNvSpPr/>
          <p:nvPr/>
        </p:nvSpPr>
        <p:spPr>
          <a:xfrm>
            <a:off x="10064816" y="217069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cxnSp>
        <p:nvCxnSpPr>
          <p:cNvPr id="265" name="Straight Connector 12">
            <a:extLst>
              <a:ext uri="{FF2B5EF4-FFF2-40B4-BE49-F238E27FC236}">
                <a16:creationId xmlns:a16="http://schemas.microsoft.com/office/drawing/2014/main" id="{6CFA1711-5E7C-44DE-BEFC-A09767A63072}"/>
              </a:ext>
            </a:extLst>
          </p:cNvPr>
          <p:cNvCxnSpPr>
            <a:cxnSpLocks/>
          </p:cNvCxnSpPr>
          <p:nvPr/>
        </p:nvCxnSpPr>
        <p:spPr bwMode="auto">
          <a:xfrm flipV="1">
            <a:off x="9692150" y="248120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" name="Rectangle 265">
            <a:extLst>
              <a:ext uri="{FF2B5EF4-FFF2-40B4-BE49-F238E27FC236}">
                <a16:creationId xmlns:a16="http://schemas.microsoft.com/office/drawing/2014/main" id="{4AF985A4-DDF0-4EDD-8D51-0454A2B6291E}"/>
              </a:ext>
            </a:extLst>
          </p:cNvPr>
          <p:cNvSpPr/>
          <p:nvPr/>
        </p:nvSpPr>
        <p:spPr>
          <a:xfrm>
            <a:off x="10408610" y="217423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68" name="Rectangle: Rounded Corners 267">
            <a:extLst>
              <a:ext uri="{FF2B5EF4-FFF2-40B4-BE49-F238E27FC236}">
                <a16:creationId xmlns:a16="http://schemas.microsoft.com/office/drawing/2014/main" id="{84585AEC-8E02-4D9E-9EED-AEB497AA7E8F}"/>
              </a:ext>
            </a:extLst>
          </p:cNvPr>
          <p:cNvSpPr/>
          <p:nvPr/>
        </p:nvSpPr>
        <p:spPr>
          <a:xfrm>
            <a:off x="9404029" y="3463982"/>
            <a:ext cx="284670" cy="306486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</p:txBody>
      </p:sp>
      <p:sp>
        <p:nvSpPr>
          <p:cNvPr id="269" name="Rectangle: Rounded Corners 268">
            <a:extLst>
              <a:ext uri="{FF2B5EF4-FFF2-40B4-BE49-F238E27FC236}">
                <a16:creationId xmlns:a16="http://schemas.microsoft.com/office/drawing/2014/main" id="{3443A659-882A-493D-9D88-DB001DBF4295}"/>
              </a:ext>
            </a:extLst>
          </p:cNvPr>
          <p:cNvSpPr/>
          <p:nvPr/>
        </p:nvSpPr>
        <p:spPr>
          <a:xfrm>
            <a:off x="8537944" y="3461313"/>
            <a:ext cx="15435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K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0" name="Rectangle: Rounded Corners 269">
            <a:extLst>
              <a:ext uri="{FF2B5EF4-FFF2-40B4-BE49-F238E27FC236}">
                <a16:creationId xmlns:a16="http://schemas.microsoft.com/office/drawing/2014/main" id="{507AD12A-37C5-46D3-B0CF-2FD6E1CCBA2A}"/>
              </a:ext>
            </a:extLst>
          </p:cNvPr>
          <p:cNvSpPr/>
          <p:nvPr/>
        </p:nvSpPr>
        <p:spPr>
          <a:xfrm>
            <a:off x="9859926" y="3464857"/>
            <a:ext cx="315432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X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&amp;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Y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1" name="Rectangle: Rounded Corners 270">
            <a:extLst>
              <a:ext uri="{FF2B5EF4-FFF2-40B4-BE49-F238E27FC236}">
                <a16:creationId xmlns:a16="http://schemas.microsoft.com/office/drawing/2014/main" id="{55DC2C9D-C2A7-4AA9-A0CE-BDD884C8A41C}"/>
              </a:ext>
            </a:extLst>
          </p:cNvPr>
          <p:cNvSpPr/>
          <p:nvPr/>
        </p:nvSpPr>
        <p:spPr>
          <a:xfrm>
            <a:off x="10695137" y="5290551"/>
            <a:ext cx="359228" cy="636003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630594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</a:t>
            </a:r>
          </a:p>
          <a:p>
            <a:pPr algn="ctr" defTabSz="630594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154-AH</a:t>
            </a:r>
          </a:p>
          <a:p>
            <a:pPr algn="ctr" defTabSz="630594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  <a:p>
            <a:pPr algn="ctr" defTabSz="514325">
              <a:defRPr/>
            </a:pPr>
            <a:endParaRPr lang="en-US" sz="9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FC6BE927-EE2A-4F52-864A-500312F9695C}"/>
              </a:ext>
            </a:extLst>
          </p:cNvPr>
          <p:cNvSpPr txBox="1"/>
          <p:nvPr/>
        </p:nvSpPr>
        <p:spPr>
          <a:xfrm>
            <a:off x="9238005" y="960023"/>
            <a:ext cx="1931348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132" name="Left Brace 131">
            <a:extLst>
              <a:ext uri="{FF2B5EF4-FFF2-40B4-BE49-F238E27FC236}">
                <a16:creationId xmlns:a16="http://schemas.microsoft.com/office/drawing/2014/main" id="{31625656-20E3-41C6-8226-0B412E166127}"/>
              </a:ext>
            </a:extLst>
          </p:cNvPr>
          <p:cNvSpPr/>
          <p:nvPr/>
        </p:nvSpPr>
        <p:spPr bwMode="auto">
          <a:xfrm rot="5400000">
            <a:off x="9997474" y="45204"/>
            <a:ext cx="223282" cy="2630987"/>
          </a:xfrm>
          <a:prstGeom prst="leftBrace">
            <a:avLst>
              <a:gd name="adj1" fmla="val 281271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B950AB9F-3C6D-45A0-B5AB-A11621F37680}"/>
              </a:ext>
            </a:extLst>
          </p:cNvPr>
          <p:cNvSpPr txBox="1"/>
          <p:nvPr/>
        </p:nvSpPr>
        <p:spPr>
          <a:xfrm>
            <a:off x="12516422" y="942935"/>
            <a:ext cx="158328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Planned as F2F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134" name="Left Brace 133">
            <a:extLst>
              <a:ext uri="{FF2B5EF4-FFF2-40B4-BE49-F238E27FC236}">
                <a16:creationId xmlns:a16="http://schemas.microsoft.com/office/drawing/2014/main" id="{A5885D89-BEDF-43E8-8CD2-9CCDDAB4222C}"/>
              </a:ext>
            </a:extLst>
          </p:cNvPr>
          <p:cNvSpPr/>
          <p:nvPr/>
        </p:nvSpPr>
        <p:spPr bwMode="auto">
          <a:xfrm rot="5400000">
            <a:off x="13006155" y="207018"/>
            <a:ext cx="223282" cy="2290275"/>
          </a:xfrm>
          <a:prstGeom prst="leftBrace">
            <a:avLst>
              <a:gd name="adj1" fmla="val 281271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7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890" y="45279"/>
            <a:ext cx="8579104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SA2 meeting dates for 2022 &amp; 2023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212112"/>
            <a:ext cx="13487400" cy="5501204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3600" b="1" dirty="0"/>
              <a:t>SA2 F2F meeting calendar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3200" b="1" dirty="0"/>
              <a:t>SA2 #153-E </a:t>
            </a:r>
            <a:r>
              <a:rPr lang="en-US" sz="3200" dirty="0"/>
              <a:t>(10 – 14 Oct, 2022) – </a:t>
            </a:r>
            <a:r>
              <a:rPr lang="en-US" sz="3200" dirty="0">
                <a:solidFill>
                  <a:srgbClr val="FF0000"/>
                </a:solidFill>
              </a:rPr>
              <a:t>Electronic ordinary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3200" b="1" dirty="0"/>
              <a:t>SA2 #154 </a:t>
            </a:r>
            <a:r>
              <a:rPr lang="en-US" sz="3200" dirty="0"/>
              <a:t>(14 – 18 Nov, 2022) – </a:t>
            </a:r>
            <a:r>
              <a:rPr lang="en-US" sz="3200" dirty="0">
                <a:solidFill>
                  <a:srgbClr val="FF0000"/>
                </a:solidFill>
              </a:rPr>
              <a:t>F2F ordinary meeting in Toulouse, FR</a:t>
            </a:r>
          </a:p>
          <a:p>
            <a:pPr lvl="1">
              <a:lnSpc>
                <a:spcPct val="110000"/>
              </a:lnSpc>
              <a:defRPr/>
            </a:pPr>
            <a:endParaRPr lang="en-US" sz="18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3200" b="1" dirty="0"/>
              <a:t>SA2 #154-AH-E </a:t>
            </a:r>
            <a:r>
              <a:rPr lang="en-US" sz="3200" dirty="0"/>
              <a:t>(16 – 20 Jan, 2023) – </a:t>
            </a:r>
            <a:r>
              <a:rPr lang="en-US" sz="3200" dirty="0">
                <a:solidFill>
                  <a:srgbClr val="FF0000"/>
                </a:solidFill>
              </a:rPr>
              <a:t>Electronic </a:t>
            </a:r>
            <a:r>
              <a:rPr lang="en-US" sz="3200" dirty="0" err="1">
                <a:solidFill>
                  <a:srgbClr val="FF0000"/>
                </a:solidFill>
              </a:rPr>
              <a:t>Adhoc</a:t>
            </a:r>
            <a:r>
              <a:rPr lang="en-US" sz="3200" dirty="0">
                <a:solidFill>
                  <a:srgbClr val="FF0000"/>
                </a:solidFill>
              </a:rPr>
              <a:t>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3200" b="1" dirty="0"/>
              <a:t>SA2 #155 </a:t>
            </a:r>
            <a:r>
              <a:rPr lang="en-US" sz="3200" dirty="0"/>
              <a:t>(20 – 24 Feb, 2023) – </a:t>
            </a:r>
            <a:r>
              <a:rPr lang="en-US" sz="3200" dirty="0">
                <a:solidFill>
                  <a:srgbClr val="FF0000"/>
                </a:solidFill>
              </a:rPr>
              <a:t>F2F ordinary meeting in Athens, GR</a:t>
            </a:r>
          </a:p>
          <a:p>
            <a:pPr>
              <a:lnSpc>
                <a:spcPct val="110000"/>
              </a:lnSpc>
              <a:defRPr/>
            </a:pPr>
            <a:endParaRPr lang="en-US" altLang="en-US" sz="1400" dirty="0"/>
          </a:p>
          <a:p>
            <a:pPr>
              <a:defRPr/>
            </a:pPr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3F52A-3621-4544-9570-67A180D25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4" y="92949"/>
            <a:ext cx="13106400" cy="618252"/>
          </a:xfrm>
        </p:spPr>
        <p:txBody>
          <a:bodyPr/>
          <a:lstStyle/>
          <a:p>
            <a:r>
              <a:rPr lang="en-US" b="1" dirty="0"/>
              <a:t>Rel-18 Study/Work Items: Summary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0E79A2-B813-4A36-9F40-F83B77EB32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871140"/>
              </p:ext>
            </p:extLst>
          </p:nvPr>
        </p:nvGraphicFramePr>
        <p:xfrm>
          <a:off x="443760" y="1042948"/>
          <a:ext cx="13776748" cy="4772104"/>
        </p:xfrm>
        <a:graphic>
          <a:graphicData uri="http://schemas.openxmlformats.org/drawingml/2006/table">
            <a:tbl>
              <a:tblPr/>
              <a:tblGrid>
                <a:gridCol w="682941">
                  <a:extLst>
                    <a:ext uri="{9D8B030D-6E8A-4147-A177-3AD203B41FA5}">
                      <a16:colId xmlns:a16="http://schemas.microsoft.com/office/drawing/2014/main" val="3461735876"/>
                    </a:ext>
                  </a:extLst>
                </a:gridCol>
                <a:gridCol w="4508606">
                  <a:extLst>
                    <a:ext uri="{9D8B030D-6E8A-4147-A177-3AD203B41FA5}">
                      <a16:colId xmlns:a16="http://schemas.microsoft.com/office/drawing/2014/main" val="3321141895"/>
                    </a:ext>
                  </a:extLst>
                </a:gridCol>
                <a:gridCol w="1359474">
                  <a:extLst>
                    <a:ext uri="{9D8B030D-6E8A-4147-A177-3AD203B41FA5}">
                      <a16:colId xmlns:a16="http://schemas.microsoft.com/office/drawing/2014/main" val="512443004"/>
                    </a:ext>
                  </a:extLst>
                </a:gridCol>
                <a:gridCol w="775840">
                  <a:extLst>
                    <a:ext uri="{9D8B030D-6E8A-4147-A177-3AD203B41FA5}">
                      <a16:colId xmlns:a16="http://schemas.microsoft.com/office/drawing/2014/main" val="420455859"/>
                    </a:ext>
                  </a:extLst>
                </a:gridCol>
                <a:gridCol w="845317">
                  <a:extLst>
                    <a:ext uri="{9D8B030D-6E8A-4147-A177-3AD203B41FA5}">
                      <a16:colId xmlns:a16="http://schemas.microsoft.com/office/drawing/2014/main" val="808614549"/>
                    </a:ext>
                  </a:extLst>
                </a:gridCol>
                <a:gridCol w="683201">
                  <a:extLst>
                    <a:ext uri="{9D8B030D-6E8A-4147-A177-3AD203B41FA5}">
                      <a16:colId xmlns:a16="http://schemas.microsoft.com/office/drawing/2014/main" val="309003410"/>
                    </a:ext>
                  </a:extLst>
                </a:gridCol>
                <a:gridCol w="1053751">
                  <a:extLst>
                    <a:ext uri="{9D8B030D-6E8A-4147-A177-3AD203B41FA5}">
                      <a16:colId xmlns:a16="http://schemas.microsoft.com/office/drawing/2014/main" val="1659287878"/>
                    </a:ext>
                  </a:extLst>
                </a:gridCol>
                <a:gridCol w="689270">
                  <a:extLst>
                    <a:ext uri="{9D8B030D-6E8A-4147-A177-3AD203B41FA5}">
                      <a16:colId xmlns:a16="http://schemas.microsoft.com/office/drawing/2014/main" val="1723864373"/>
                    </a:ext>
                  </a:extLst>
                </a:gridCol>
                <a:gridCol w="616688">
                  <a:extLst>
                    <a:ext uri="{9D8B030D-6E8A-4147-A177-3AD203B41FA5}">
                      <a16:colId xmlns:a16="http://schemas.microsoft.com/office/drawing/2014/main" val="4170814996"/>
                    </a:ext>
                  </a:extLst>
                </a:gridCol>
                <a:gridCol w="894185">
                  <a:extLst>
                    <a:ext uri="{9D8B030D-6E8A-4147-A177-3AD203B41FA5}">
                      <a16:colId xmlns:a16="http://schemas.microsoft.com/office/drawing/2014/main" val="1087086260"/>
                    </a:ext>
                  </a:extLst>
                </a:gridCol>
                <a:gridCol w="880056">
                  <a:extLst>
                    <a:ext uri="{9D8B030D-6E8A-4147-A177-3AD203B41FA5}">
                      <a16:colId xmlns:a16="http://schemas.microsoft.com/office/drawing/2014/main" val="1354493848"/>
                    </a:ext>
                  </a:extLst>
                </a:gridCol>
                <a:gridCol w="787419">
                  <a:extLst>
                    <a:ext uri="{9D8B030D-6E8A-4147-A177-3AD203B41FA5}">
                      <a16:colId xmlns:a16="http://schemas.microsoft.com/office/drawing/2014/main" val="39290709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UID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Target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 SA#97-e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 SA#98-e (study/work)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 (Planned)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TU (Used)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 (Planned)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 (Used)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 (Remaining)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389758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940060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Support of Satellite Backhauling in 5GS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FS_5GSATB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SP-211639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30%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9026805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940074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5GC enhancement for satellite access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FS_5GSAT_Ph2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SP-211651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270425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940065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Personal IoT Networks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FS_PIN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SP-211643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381183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940051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Phase 2 of UAS, UAV and UAM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FS_UAS_Ph2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SP-211632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6731369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940069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Ranging based services and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positioning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FS_Ranging_SL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SP-211647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270011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940058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 to the 5GC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LoCation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Services-Phase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FS_eLCS_Ph3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SP-220069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30%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8287845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940077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Stage 2 for Proximity based Services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FS_5G_ProSe_Ph2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/>
                        </a:rPr>
                        <a:t>SP-211653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714001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940061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generic group management, exposure and communication enhancements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FS_GMEC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9"/>
                        </a:rPr>
                        <a:t>SP-211603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 / 15%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378814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940071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5G System Support for AI/ML-based Services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FS_AIMLsys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0"/>
                        </a:rPr>
                        <a:t>SP-220071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3355472"/>
                  </a:ext>
                </a:extLst>
              </a:tr>
              <a:tr h="172992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940067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architectural enhancements for 5G multicast-broadcast services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FS_5MBS_Ph2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1"/>
                        </a:rPr>
                        <a:t>SP-220072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751266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940063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 of Network Slicing 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FS_eNS_Ph3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2"/>
                        </a:rPr>
                        <a:t>SP-220073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1%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7.75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437057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940068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architecture enhancement for XR and media services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FS_XRM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3"/>
                        </a:rPr>
                        <a:t>SP-220705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480802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940056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RedCap Phase 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FS_REDCAP_Ph2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4"/>
                        </a:rPr>
                        <a:t>SP-220074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60%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429354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940066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system architecture for next generation real time communication services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FS_NG_RTC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5"/>
                        </a:rPr>
                        <a:t>SP-220288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9356584"/>
                  </a:ext>
                </a:extLst>
              </a:tr>
              <a:tr h="166901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940070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Access Traffic Steering, Switching and Splitting support in the 5G system architecture; 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FS_ATSSS_Ph3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6"/>
                        </a:rPr>
                        <a:t>SP-211612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3883510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940076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UPF enhancement for Exposure And SBA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FS_UPEAS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7"/>
                        </a:rPr>
                        <a:t>SP-220417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93282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940059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Stage 2 of Edge Computing phase 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FS_EDGE_Ph2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8"/>
                        </a:rPr>
                        <a:t>SP-220352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15%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2173809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940055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5G Timing Resiliency and TSC&amp;URLLC enhancements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FS_5TRS_URLLC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9"/>
                        </a:rPr>
                        <a:t>SP-211634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 / 50%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981396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940057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Architecture Enhancements for Vehicle Mounted Relays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FS_VMR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0"/>
                        </a:rPr>
                        <a:t>SP-211636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2.75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5494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840085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 of support for 5WWC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FS_5WWC_Ph2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1"/>
                        </a:rPr>
                        <a:t>SP-220419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9139160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940053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Stage 2 of MPS_WLAN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MPS_WLAN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2"/>
                        </a:rPr>
                        <a:t>SP-211595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3/12/2023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138720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940064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5G AM Policy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FS_AMP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3"/>
                        </a:rPr>
                        <a:t>SP-220647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7959857"/>
                  </a:ext>
                </a:extLst>
              </a:tr>
              <a:tr h="58008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940073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Enablers for Network Automation for 5G - 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FS_eNA_Ph3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4"/>
                        </a:rPr>
                        <a:t>SP-220678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25%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566254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940075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support of Non-Public Networks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FS_eNPN_Ph2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5"/>
                        </a:rPr>
                        <a:t>SP-220418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 / 50%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4141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840020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enhancement of 5G UE Policy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FS_eUEPO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6"/>
                        </a:rPr>
                        <a:t>SP-211649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19934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940052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System Enabler for Service Function Chaining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FS_SFC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7"/>
                        </a:rPr>
                        <a:t>SP-220415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3699650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940054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Extensions to the TSC Framework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DetNet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FS_DetNet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8"/>
                        </a:rPr>
                        <a:t>SP-211633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2095026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940079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Seamless UE context recovery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FS_SUECR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9"/>
                        </a:rPr>
                        <a:t>SP-211654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/ 100%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0.25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63249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1D16748-3C40-4AE5-9F01-7FD60D9B4EFC}"/>
              </a:ext>
            </a:extLst>
          </p:cNvPr>
          <p:cNvSpPr txBox="1"/>
          <p:nvPr/>
        </p:nvSpPr>
        <p:spPr>
          <a:xfrm>
            <a:off x="778934" y="6303386"/>
            <a:ext cx="10157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NOTE 1: The yellow box shows Rel-18 study items that are not 100% complete and were not on the agenda for SA2#154 Nov F2F meeting. </a:t>
            </a:r>
          </a:p>
          <a:p>
            <a:r>
              <a:rPr lang="en-US" sz="1200" dirty="0"/>
              <a:t>NOTE 2: The Orange box shows Rel-18 study items that are not 100% complete and were on the agenda for SA2#154 Nov F2F meeting. </a:t>
            </a:r>
          </a:p>
        </p:txBody>
      </p:sp>
    </p:spTree>
    <p:extLst>
      <p:ext uri="{BB962C8B-B14F-4D97-AF65-F5344CB8AC3E}">
        <p14:creationId xmlns:p14="http://schemas.microsoft.com/office/powerpoint/2010/main" val="349997107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>
            <a:extLst>
              <a:ext uri="{FF2B5EF4-FFF2-40B4-BE49-F238E27FC236}">
                <a16:creationId xmlns:a16="http://schemas.microsoft.com/office/drawing/2014/main" id="{ED202260-4FEC-490C-8680-4D82A94BF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8181" y="319089"/>
            <a:ext cx="10242285" cy="719719"/>
          </a:xfrm>
        </p:spPr>
        <p:txBody>
          <a:bodyPr/>
          <a:lstStyle/>
          <a:p>
            <a:pPr eaLnBrk="1" hangingPunct="1"/>
            <a:r>
              <a:rPr lang="en-US" altLang="en-US" b="1" dirty="0"/>
              <a:t>Work overload and SA2#155 F2F planning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08FDAC8-29DE-4E39-8CD4-1D6C7E36C0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142756"/>
              </p:ext>
            </p:extLst>
          </p:nvPr>
        </p:nvGraphicFramePr>
        <p:xfrm>
          <a:off x="1036438" y="1473199"/>
          <a:ext cx="8476062" cy="4830766"/>
        </p:xfrm>
        <a:graphic>
          <a:graphicData uri="http://schemas.openxmlformats.org/drawingml/2006/table">
            <a:tbl>
              <a:tblPr/>
              <a:tblGrid>
                <a:gridCol w="878963">
                  <a:extLst>
                    <a:ext uri="{9D8B030D-6E8A-4147-A177-3AD203B41FA5}">
                      <a16:colId xmlns:a16="http://schemas.microsoft.com/office/drawing/2014/main" val="2021835776"/>
                    </a:ext>
                  </a:extLst>
                </a:gridCol>
                <a:gridCol w="651815">
                  <a:extLst>
                    <a:ext uri="{9D8B030D-6E8A-4147-A177-3AD203B41FA5}">
                      <a16:colId xmlns:a16="http://schemas.microsoft.com/office/drawing/2014/main" val="2912495824"/>
                    </a:ext>
                  </a:extLst>
                </a:gridCol>
                <a:gridCol w="661691">
                  <a:extLst>
                    <a:ext uri="{9D8B030D-6E8A-4147-A177-3AD203B41FA5}">
                      <a16:colId xmlns:a16="http://schemas.microsoft.com/office/drawing/2014/main" val="964708172"/>
                    </a:ext>
                  </a:extLst>
                </a:gridCol>
                <a:gridCol w="661691">
                  <a:extLst>
                    <a:ext uri="{9D8B030D-6E8A-4147-A177-3AD203B41FA5}">
                      <a16:colId xmlns:a16="http://schemas.microsoft.com/office/drawing/2014/main" val="3021920158"/>
                    </a:ext>
                  </a:extLst>
                </a:gridCol>
                <a:gridCol w="474047">
                  <a:extLst>
                    <a:ext uri="{9D8B030D-6E8A-4147-A177-3AD203B41FA5}">
                      <a16:colId xmlns:a16="http://schemas.microsoft.com/office/drawing/2014/main" val="888076768"/>
                    </a:ext>
                  </a:extLst>
                </a:gridCol>
                <a:gridCol w="474047">
                  <a:extLst>
                    <a:ext uri="{9D8B030D-6E8A-4147-A177-3AD203B41FA5}">
                      <a16:colId xmlns:a16="http://schemas.microsoft.com/office/drawing/2014/main" val="1065234832"/>
                    </a:ext>
                  </a:extLst>
                </a:gridCol>
                <a:gridCol w="474047">
                  <a:extLst>
                    <a:ext uri="{9D8B030D-6E8A-4147-A177-3AD203B41FA5}">
                      <a16:colId xmlns:a16="http://schemas.microsoft.com/office/drawing/2014/main" val="1059552940"/>
                    </a:ext>
                  </a:extLst>
                </a:gridCol>
                <a:gridCol w="474047">
                  <a:extLst>
                    <a:ext uri="{9D8B030D-6E8A-4147-A177-3AD203B41FA5}">
                      <a16:colId xmlns:a16="http://schemas.microsoft.com/office/drawing/2014/main" val="2023846398"/>
                    </a:ext>
                  </a:extLst>
                </a:gridCol>
                <a:gridCol w="474047">
                  <a:extLst>
                    <a:ext uri="{9D8B030D-6E8A-4147-A177-3AD203B41FA5}">
                      <a16:colId xmlns:a16="http://schemas.microsoft.com/office/drawing/2014/main" val="1628855435"/>
                    </a:ext>
                  </a:extLst>
                </a:gridCol>
                <a:gridCol w="474047">
                  <a:extLst>
                    <a:ext uri="{9D8B030D-6E8A-4147-A177-3AD203B41FA5}">
                      <a16:colId xmlns:a16="http://schemas.microsoft.com/office/drawing/2014/main" val="2942658429"/>
                    </a:ext>
                  </a:extLst>
                </a:gridCol>
                <a:gridCol w="474047">
                  <a:extLst>
                    <a:ext uri="{9D8B030D-6E8A-4147-A177-3AD203B41FA5}">
                      <a16:colId xmlns:a16="http://schemas.microsoft.com/office/drawing/2014/main" val="2234853847"/>
                    </a:ext>
                  </a:extLst>
                </a:gridCol>
                <a:gridCol w="474047">
                  <a:extLst>
                    <a:ext uri="{9D8B030D-6E8A-4147-A177-3AD203B41FA5}">
                      <a16:colId xmlns:a16="http://schemas.microsoft.com/office/drawing/2014/main" val="412120396"/>
                    </a:ext>
                  </a:extLst>
                </a:gridCol>
                <a:gridCol w="582683">
                  <a:extLst>
                    <a:ext uri="{9D8B030D-6E8A-4147-A177-3AD203B41FA5}">
                      <a16:colId xmlns:a16="http://schemas.microsoft.com/office/drawing/2014/main" val="3010524238"/>
                    </a:ext>
                  </a:extLst>
                </a:gridCol>
                <a:gridCol w="614780">
                  <a:extLst>
                    <a:ext uri="{9D8B030D-6E8A-4147-A177-3AD203B41FA5}">
                      <a16:colId xmlns:a16="http://schemas.microsoft.com/office/drawing/2014/main" val="2714795294"/>
                    </a:ext>
                  </a:extLst>
                </a:gridCol>
                <a:gridCol w="632063">
                  <a:extLst>
                    <a:ext uri="{9D8B030D-6E8A-4147-A177-3AD203B41FA5}">
                      <a16:colId xmlns:a16="http://schemas.microsoft.com/office/drawing/2014/main" val="1405742625"/>
                    </a:ext>
                  </a:extLst>
                </a:gridCol>
              </a:tblGrid>
              <a:tr h="148183"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0995810"/>
                  </a:ext>
                </a:extLst>
              </a:tr>
              <a:tr h="385276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 (Planned)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 (Planned)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 (Planned)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TU (Used)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 (Used)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 (Remaining)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378146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FS_SATB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72717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69686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FS_PIN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140157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FS_UAS_Ph2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5782437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FS_Ranging_SL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875078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FS_eLCS_Ph3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4312493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FS_5G_ProSe_Ph2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155232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401548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FS_AIMLsys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6486783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9708630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FS_eNS_Ph3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625259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FS_XRM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0022691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FS_REDCAP_Ph2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6647566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FS_NG_RTC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169607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FS_ATSSS_ph3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281286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FS_UPEAS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525217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FS_EDGE_Ph2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4689797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FS_5TRS_URLLC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42432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FS_VMR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863678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FS_5WWC_Ph2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078173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MPS_WLAN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5503222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FS_AMP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7782645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FS_eNA_Ph3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307024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FS_eNPN_Ph2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998250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FS_eUEPO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1196135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FS_SFC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41021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FS_DetNet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28783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FS_SUECR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392544"/>
                  </a:ext>
                </a:extLst>
              </a:tr>
              <a:tr h="1481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26.25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26.75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17.25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12.75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91211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941FE23-8F83-4A38-8F4E-9F50E8831EB9}"/>
              </a:ext>
            </a:extLst>
          </p:cNvPr>
          <p:cNvSpPr txBox="1"/>
          <p:nvPr/>
        </p:nvSpPr>
        <p:spPr>
          <a:xfrm>
            <a:off x="9934576" y="1764923"/>
            <a:ext cx="48387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At SA2#154, following Rel-18 study/work were allocated 1 additional TU than originally planned in order to handle large number of input documents - FS_eNS_ph3, FS_5TRS_URLLC, FS_VMR, </a:t>
            </a:r>
            <a:r>
              <a:rPr lang="en-US" sz="1800" dirty="0" err="1"/>
              <a:t>FS_AIML_sys</a:t>
            </a:r>
            <a:r>
              <a:rPr lang="en-US" sz="1800" dirty="0"/>
              <a:t>, FS_eNPN_Ph2, FS_MBS_Ph2, FS_eLCS_Ph3, FS_XRM, FS_ProSe_Ph2, FS_EDGE_ph2.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This is reflected in the table and 1 TU is reduced from Feb 23 meeting for these Rel-18 topics.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 additional, drafting sessions were planned on these topics but they are not counted towards TU Budget.  </a:t>
            </a:r>
          </a:p>
        </p:txBody>
      </p:sp>
    </p:spTree>
    <p:extLst>
      <p:ext uri="{BB962C8B-B14F-4D97-AF65-F5344CB8AC3E}">
        <p14:creationId xmlns:p14="http://schemas.microsoft.com/office/powerpoint/2010/main" val="141960284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3F52A-3621-4544-9570-67A180D25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934" y="92949"/>
            <a:ext cx="13106400" cy="618252"/>
          </a:xfrm>
        </p:spPr>
        <p:txBody>
          <a:bodyPr/>
          <a:lstStyle/>
          <a:p>
            <a:r>
              <a:rPr lang="en-US" b="1" dirty="0"/>
              <a:t>Rel-18 Study Items with outstanding work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0E79A2-B813-4A36-9F40-F83B77EB32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778393"/>
              </p:ext>
            </p:extLst>
          </p:nvPr>
        </p:nvGraphicFramePr>
        <p:xfrm>
          <a:off x="199177" y="711201"/>
          <a:ext cx="14434524" cy="5760918"/>
        </p:xfrm>
        <a:graphic>
          <a:graphicData uri="http://schemas.openxmlformats.org/drawingml/2006/table">
            <a:tbl>
              <a:tblPr/>
              <a:tblGrid>
                <a:gridCol w="4327556">
                  <a:extLst>
                    <a:ext uri="{9D8B030D-6E8A-4147-A177-3AD203B41FA5}">
                      <a16:colId xmlns:a16="http://schemas.microsoft.com/office/drawing/2014/main" val="3321141895"/>
                    </a:ext>
                  </a:extLst>
                </a:gridCol>
                <a:gridCol w="1032095">
                  <a:extLst>
                    <a:ext uri="{9D8B030D-6E8A-4147-A177-3AD203B41FA5}">
                      <a16:colId xmlns:a16="http://schemas.microsoft.com/office/drawing/2014/main" val="512443004"/>
                    </a:ext>
                  </a:extLst>
                </a:gridCol>
                <a:gridCol w="932507">
                  <a:extLst>
                    <a:ext uri="{9D8B030D-6E8A-4147-A177-3AD203B41FA5}">
                      <a16:colId xmlns:a16="http://schemas.microsoft.com/office/drawing/2014/main" val="1659287878"/>
                    </a:ext>
                  </a:extLst>
                </a:gridCol>
                <a:gridCol w="7224665">
                  <a:extLst>
                    <a:ext uri="{9D8B030D-6E8A-4147-A177-3AD203B41FA5}">
                      <a16:colId xmlns:a16="http://schemas.microsoft.com/office/drawing/2014/main" val="2717861739"/>
                    </a:ext>
                  </a:extLst>
                </a:gridCol>
                <a:gridCol w="917701">
                  <a:extLst>
                    <a:ext uri="{9D8B030D-6E8A-4147-A177-3AD203B41FA5}">
                      <a16:colId xmlns:a16="http://schemas.microsoft.com/office/drawing/2014/main" val="1088206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 Completion (study/work)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Outstanding Issues for study phase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Additional TU required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389758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FS_PIN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 editor’s notes remained in the TR conclusions, including:</a:t>
                      </a:r>
                    </a:p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 Whether more parameters are needed in non-3GPP QoS assistance information or not.</a:t>
                      </a:r>
                    </a:p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2. Whether one PDU session can serve more than one PIN or not.</a:t>
                      </a:r>
                    </a:p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3. Whether PEMC UE needs a specific 5G subscription for providing PIN service or not.</a:t>
                      </a:r>
                    </a:p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4. Whether 5GC knows PINE ID or not.</a:t>
                      </a:r>
                    </a:p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5. How to support validity duration and time validity for a PIN.</a:t>
                      </a:r>
                    </a:p>
                  </a:txBody>
                  <a:tcPr marT="18288" marB="18288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0.125</a:t>
                      </a:r>
                    </a:p>
                  </a:txBody>
                  <a:tcPr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381183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Phase 2 of UAS, UAV and UAM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Some editor’s notes, some of which depending on RAN work, remain in the TR conclusions.</a:t>
                      </a:r>
                    </a:p>
                  </a:txBody>
                  <a:tcPr marT="18288" marB="18288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0.125</a:t>
                      </a:r>
                    </a:p>
                  </a:txBody>
                  <a:tcPr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6731369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positioning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FS_Ranging_SL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RAN dependent issues including terminology alignment and Ranging/</a:t>
                      </a:r>
                      <a:r>
                        <a:rPr lang="en-US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Sidelink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Positioning Protocol definition.</a:t>
                      </a:r>
                    </a:p>
                    <a:p>
                      <a:pPr marL="171450" indent="-1714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SA3 dependent issues including privacy and security concerns. </a:t>
                      </a:r>
                    </a:p>
                  </a:txBody>
                  <a:tcPr marT="18288" marB="18288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 (0.5 remaining for study phase)</a:t>
                      </a:r>
                    </a:p>
                  </a:txBody>
                  <a:tcPr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270011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generic group management, exposure and communication enhancements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FS_GMEC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 / 15%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Evaluations and conclusion for KI#4: Multiple SMFs for VN group communication</a:t>
                      </a:r>
                    </a:p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 static control of the connectivity between UPFs controlled by different SMF Sets</a:t>
                      </a:r>
                    </a:p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 dynamic control of the connectivity between UPFs controlled by different SMF Sets</a:t>
                      </a:r>
                    </a:p>
                  </a:txBody>
                  <a:tcPr marT="18288" marB="18288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378814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system architecture for next generation real time communication services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FS_NG_RTC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For KI#1: The converged solution to services for DCSF and IMS AS needs be agreed.</a:t>
                      </a:r>
                    </a:p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For KI#3: Which Third Party specific user identities are stored in HSS needs to be concluded. The interaction between IMS and Third Party network needs to be defined.</a:t>
                      </a:r>
                    </a:p>
                  </a:txBody>
                  <a:tcPr marT="18288" marB="18288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935658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UPF enhancement for Exposure And SBA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Resolve the following Editor’s Note in TR conclusion for KI#2</a:t>
                      </a:r>
                    </a:p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Editor's note:    how to support following case is FFS: the case where the consumer of NWDAF service doesn't provide the target DNN, S-NSSAI, but provides the application server IP address/FQDN.</a:t>
                      </a:r>
                    </a:p>
                  </a:txBody>
                  <a:tcPr marT="18288" marB="18288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93282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Timing Resiliency and TSC&amp;URLLC enhancements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FS_5TRS_URLLC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 / 50%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1) Resolution of open editor’s notes in the conclusion for KI#1 based on RAN2, RAN3, SA3 feedback.</a:t>
                      </a:r>
                    </a:p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2) Resolution of open editor’s notes in the conclusion for KI#6 based on SA1 feedback</a:t>
                      </a:r>
                    </a:p>
                  </a:txBody>
                  <a:tcPr marT="18288" marB="18288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981396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 of support for 5WWC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FS_5WWC_Ph2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 / 20%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• KI1: conclude based on BBF/cable Labs input LS </a:t>
                      </a:r>
                    </a:p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• KI2(TNGF): support of configuration with N:1 or 1:N relationship between SSID and TNGF</a:t>
                      </a:r>
                    </a:p>
                  </a:txBody>
                  <a:tcPr marT="18288" marB="18288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9139160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enhanced support of Non-Public Networks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FS_eNPN_Ph2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 / 50%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There are outstanding issues that are dependent on feedback from other WGs (SA1, SA3 and CT1), which are agreed to be considered during normative phase.</a:t>
                      </a:r>
                    </a:p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Whether to standardize any Localized Service related information that may be sent to the UE to aid manual selection of hosting network.</a:t>
                      </a:r>
                    </a:p>
                  </a:txBody>
                  <a:tcPr marT="18288" marB="18288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4141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 of 5G UE Policy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FS_eUEPO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There are four Editor’s notes in the conclusion:</a:t>
                      </a:r>
                    </a:p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Editor's note: How to provide VPLMN ID to UE along URSP is FFS.</a:t>
                      </a:r>
                    </a:p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Editor's note: Coordination with UPEAS is required to define how NWDAF interacts with UPF.</a:t>
                      </a:r>
                    </a:p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Editor's note: It is FFS how to handle the EPS mobility for a UE that is dual registered (i.e. with a registration in 5GS via N3IWF and attached to EPC/E-UTRAN) and thus whether UE policy association can be maintained in both EPS and 5GS or only in 5GS or EPS.</a:t>
                      </a:r>
                    </a:p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Editor's note: It is FFS whether URSP mapping in EPS requires any dynamic configuration mechanism (e.g. as proposed in Sol #17) to address the aspects identified in the 2nd bullet of the KI#3 description.</a:t>
                      </a:r>
                    </a:p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In addition, KI #2 conclusion on solution based on UE reporting assistance information during PDU Session Establishment/Modification to 5GC needs to be discussed.</a:t>
                      </a:r>
                    </a:p>
                  </a:txBody>
                  <a:tcPr marT="18288" marB="18288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19934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Extensions to the TSC Framework to support </a:t>
                      </a:r>
                      <a:r>
                        <a:rPr lang="en-US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FS_DetNet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 / 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Conclude open issue in the TR:  The TR leaves it open whether to optionally allow to insert a NEF in the </a:t>
                      </a:r>
                      <a:r>
                        <a:rPr lang="en-US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signalling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path, and on whether to define mechanisms to expose the N6 uplink routing table to the </a:t>
                      </a:r>
                      <a:r>
                        <a:rPr lang="en-US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DetNet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controller.</a:t>
                      </a:r>
                    </a:p>
                  </a:txBody>
                  <a:tcPr marT="18288" marB="18288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2095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89986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890" y="45279"/>
            <a:ext cx="8579104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Way Forward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07361"/>
            <a:ext cx="13487400" cy="5002964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800" dirty="0"/>
              <a:t>Rel-18 study items shown on slide#7 have outstanding work that doesn’t require significant additional TU. Please note some of these study items could not be on agenda for SA2#154 due to constraint in scheduling the parallel F2F session. </a:t>
            </a:r>
          </a:p>
          <a:p>
            <a:pPr>
              <a:lnSpc>
                <a:spcPct val="110000"/>
              </a:lnSpc>
              <a:defRPr/>
            </a:pPr>
            <a:r>
              <a:rPr lang="en-US" sz="2800" dirty="0"/>
              <a:t>It is proposed to endorse the following way forward -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/>
              <a:t>SA2 can schedule the Rel-18 study items (on slide#7) at SA2#154AH-e (Jan 2023) to conclude the remaining outstanding issues. Additional TU budget required to conclude the outstanding issues will be taken from their respective overall TU budget.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/>
              <a:t>No Rel-18 study items will be scheduled after SA2#154AH-e. If the outstanding issues for Rel-18 study items (on slide#7) are not concluded by SA2#154AH-e (Jan 2023) then they should be dropped from the Rel-18.</a:t>
            </a:r>
            <a:endParaRPr lang="en-US" altLang="en-US" sz="1400" dirty="0"/>
          </a:p>
          <a:p>
            <a:pPr marL="0" indent="0">
              <a:buNone/>
              <a:defRPr/>
            </a:pPr>
            <a:r>
              <a:rPr lang="en-US" altLang="en-US" sz="48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489202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52564</TotalTime>
  <Words>3049</Words>
  <Application>Microsoft Office PowerPoint</Application>
  <PresentationFormat>Custom</PresentationFormat>
  <Paragraphs>1153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SA2 Chair inputs on Rel-18 study progress and a way forward proposal </vt:lpstr>
      <vt:lpstr>Rel-18 timelines</vt:lpstr>
      <vt:lpstr>SA2 Meeting Planning</vt:lpstr>
      <vt:lpstr>SA2 meeting dates for 2022 &amp; 2023</vt:lpstr>
      <vt:lpstr>Rel-18 Study/Work Items: Summary</vt:lpstr>
      <vt:lpstr>Work overload and SA2#155 F2F planning </vt:lpstr>
      <vt:lpstr>Rel-18 Study Items with outstanding work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852</cp:revision>
  <dcterms:created xsi:type="dcterms:W3CDTF">2018-05-24T11:49:12Z</dcterms:created>
  <dcterms:modified xsi:type="dcterms:W3CDTF">2022-12-07T21:41:28Z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